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notesMasterIdLst>
    <p:notesMasterId r:id="rId17"/>
  </p:notesMaster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20" Type="http://schemas.openxmlformats.org/officeDocument/2006/relationships/theme" Target="theme/theme1.xml"/><Relationship Id="rId2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hyperlink" Target="https://gamma.app" TargetMode="External"/><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6" Type="http://schemas.openxmlformats.org/officeDocument/2006/relationships/slideLayout" Target="../slideLayouts/slideLayout1.xml"/><Relationship Id="rId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4" Type="http://schemas.openxmlformats.org/officeDocument/2006/relationships/hyperlink" Target="https://gamma.app" TargetMode="External"/><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5" Type="http://schemas.openxmlformats.org/officeDocument/2006/relationships/slideLayout" Target="../slideLayouts/slideLayout1.xml"/><Relationship Id="rId6"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s://gamma.app" TargetMode="External"/><Relationship Id="rId1" Type="http://schemas.openxmlformats.org/officeDocument/2006/relationships/image" Target="../media/image-11-1.png"/><Relationship Id="rId2" Type="http://schemas.openxmlformats.org/officeDocument/2006/relationships/image" Target="../media/image-11-2.png"/><Relationship Id="rId4" Type="http://schemas.openxmlformats.org/officeDocument/2006/relationships/slideLayout" Target="../slideLayouts/slideLayout1.xml"/><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_PJvpq8uOZM" TargetMode="External"/><Relationship Id="rId5" Type="http://schemas.openxmlformats.org/officeDocument/2006/relationships/hyperlink" Target="https://gamma.app" TargetMode="External"/><Relationship Id="rId1" Type="http://schemas.openxmlformats.org/officeDocument/2006/relationships/image" Target="../media/image-12-1.png"/><Relationship Id="rId2" Type="http://schemas.openxmlformats.org/officeDocument/2006/relationships/image" Target="../media/image-12-2.png"/><Relationship Id="rId4" Type="http://schemas.openxmlformats.org/officeDocument/2006/relationships/image" Target="../media/image-12-3.png"/><Relationship Id="rId6" Type="http://schemas.openxmlformats.org/officeDocument/2006/relationships/slideLayout" Target="../slideLayouts/slideLayout1.xm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gamma.app" TargetMode="External"/><Relationship Id="rId1" Type="http://schemas.openxmlformats.org/officeDocument/2006/relationships/image" Target="../media/image-13-1.png"/><Relationship Id="rId2" Type="http://schemas.openxmlformats.org/officeDocument/2006/relationships/image" Target="../media/image-13-2.pn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gamma.app" TargetMode="External"/><Relationship Id="rId1" Type="http://schemas.openxmlformats.org/officeDocument/2006/relationships/image" Target="../media/image-14-1.png"/><Relationship Id="rId2" Type="http://schemas.openxmlformats.org/officeDocument/2006/relationships/image" Target="../media/image-14-2.pn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shorts/-0lan73QlmY" TargetMode="External"/><Relationship Id="rId5" Type="http://schemas.openxmlformats.org/officeDocument/2006/relationships/hyperlink" Target="https://gamma.app" TargetMode="External"/><Relationship Id="rId1" Type="http://schemas.openxmlformats.org/officeDocument/2006/relationships/image" Target="../media/image-15-1.png"/><Relationship Id="rId2" Type="http://schemas.openxmlformats.org/officeDocument/2006/relationships/image" Target="../media/image-15-2.png"/><Relationship Id="rId4" Type="http://schemas.openxmlformats.org/officeDocument/2006/relationships/image" Target="../media/image-15-3.png"/><Relationship Id="rId6" Type="http://schemas.openxmlformats.org/officeDocument/2006/relationships/slideLayout" Target="../slideLayouts/slideLayout1.xml"/><Relationship Id="rId7"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hyperlink" Target="https://gamma.app" TargetMode="External"/><Relationship Id="rId1" Type="http://schemas.openxmlformats.org/officeDocument/2006/relationships/image" Target="../media/image-2-1.png"/><Relationship Id="rId2" Type="http://schemas.openxmlformats.org/officeDocument/2006/relationships/image" Target="../media/image-2-2.pn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4" Type="http://schemas.openxmlformats.org/officeDocument/2006/relationships/hyperlink" Target="https://developer.spotify.com/documentation/web-api" TargetMode="External"/><Relationship Id="rId6" Type="http://schemas.openxmlformats.org/officeDocument/2006/relationships/hyperlink" Target="https://www.billboard.com/artist/bad-bunny/chart-history/hsi/" TargetMode="External"/><Relationship Id="rId8" Type="http://schemas.openxmlformats.org/officeDocument/2006/relationships/hyperlink" Target="https://www.allmusic.com/artist/bad-bunny-mn0003595289" TargetMode="External"/><Relationship Id="rId11" Type="http://schemas.openxmlformats.org/officeDocument/2006/relationships/hyperlink" Target="https://gamma.app" TargetMode="External"/><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5" Type="http://schemas.openxmlformats.org/officeDocument/2006/relationships/image" Target="../media/image-3-4.png"/><Relationship Id="rId7"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2" Type="http://schemas.openxmlformats.org/officeDocument/2006/relationships/slideLayout" Target="../slideLayouts/slideLayout1.xml"/><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hyperlink" Target="https://gamma.app" TargetMode="External"/><Relationship Id="rId1" Type="http://schemas.openxmlformats.org/officeDocument/2006/relationships/image" Target="../media/image-4-1.png"/><Relationship Id="rId2" Type="http://schemas.openxmlformats.org/officeDocument/2006/relationships/image" Target="../media/image-4-2.pn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hyperlink" Target="https://gamma.app" TargetMode="External"/><Relationship Id="rId1" Type="http://schemas.openxmlformats.org/officeDocument/2006/relationships/image" Target="../media/image-5-1.png"/><Relationship Id="rId2" Type="http://schemas.openxmlformats.org/officeDocument/2006/relationships/image" Target="../media/image-5-2.png"/><Relationship Id="rId4" Type="http://schemas.openxmlformats.org/officeDocument/2006/relationships/slideLayout" Target="../slideLayouts/slideLayout1.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s://gamma.app" TargetMode="External"/><Relationship Id="rId1" Type="http://schemas.openxmlformats.org/officeDocument/2006/relationships/image" Target="../media/image-6-1.png"/><Relationship Id="rId2" Type="http://schemas.openxmlformats.org/officeDocument/2006/relationships/image" Target="../media/image-6-2.png"/><Relationship Id="rId4" Type="http://schemas.openxmlformats.org/officeDocument/2006/relationships/slideLayout" Target="../slideLayouts/slideLayout1.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gamma.app" TargetMode="External"/><Relationship Id="rId1" Type="http://schemas.openxmlformats.org/officeDocument/2006/relationships/image" Target="../media/image-7-1.png"/><Relationship Id="rId2" Type="http://schemas.openxmlformats.org/officeDocument/2006/relationships/image" Target="../media/image-7-2.png"/><Relationship Id="rId4" Type="http://schemas.openxmlformats.org/officeDocument/2006/relationships/slideLayout" Target="../slideLayouts/slideLayout1.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gamma.app" TargetMode="External"/><Relationship Id="rId1" Type="http://schemas.openxmlformats.org/officeDocument/2006/relationships/image" Target="../media/image-8-1.png"/><Relationship Id="rId2" Type="http://schemas.openxmlformats.org/officeDocument/2006/relationships/image" Target="../media/image-8-2.png"/><Relationship Id="rId4" Type="http://schemas.openxmlformats.org/officeDocument/2006/relationships/slideLayout" Target="../slideLayouts/slideLayout1.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gamma.app" TargetMode="External"/><Relationship Id="rId1" Type="http://schemas.openxmlformats.org/officeDocument/2006/relationships/image" Target="../media/image-9-1.png"/><Relationship Id="rId2" Type="http://schemas.openxmlformats.org/officeDocument/2006/relationships/image" Target="../media/image-9-2.png"/><Relationship Id="rId4" Type="http://schemas.openxmlformats.org/officeDocument/2006/relationships/slideLayout" Target="../slideLayouts/slideLayout1.xml"/><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9855518"/>
          </a:xfrm>
          <a:prstGeom prst="rect">
            <a:avLst/>
          </a:prstGeom>
          <a:solidFill>
            <a:srgbClr val="1B1C1D"/>
          </a:solidFill>
          <a:ln/>
        </p:spPr>
      </p:sp>
      <p:sp>
        <p:nvSpPr>
          <p:cNvPr id="4" name="Text 1"/>
          <p:cNvSpPr/>
          <p:nvPr/>
        </p:nvSpPr>
        <p:spPr>
          <a:xfrm>
            <a:off x="3621167" y="427673"/>
            <a:ext cx="7388066" cy="1458039"/>
          </a:xfrm>
          <a:prstGeom prst="rect">
            <a:avLst/>
          </a:prstGeom>
          <a:noFill/>
          <a:ln/>
        </p:spPr>
        <p:txBody>
          <a:bodyPr wrap="square" rtlCol="0" anchor="t"/>
          <a:lstStyle/>
          <a:p>
            <a:pPr indent="0" marL="0">
              <a:lnSpc>
                <a:spcPts val="3827"/>
              </a:lnSpc>
              <a:buNone/>
            </a:pPr>
            <a:r>
              <a:rPr lang="en-US" sz="3062" dirty="0">
                <a:solidFill>
                  <a:srgbClr val="AE8625"/>
                </a:solidFill>
                <a:latin typeface="Prata" pitchFamily="34" charset="0"/>
                <a:ea typeface="Prata" pitchFamily="34" charset="-122"/>
                <a:cs typeface="Prata" pitchFamily="34" charset="-120"/>
              </a:rPr>
              <a:t>Unleash the Power of Machine Learning: Predicting Bad Bunny's Billboard Dominance</a:t>
            </a:r>
            <a:endParaRPr lang="en-US" sz="3062" dirty="0"/>
          </a:p>
        </p:txBody>
      </p:sp>
      <p:sp>
        <p:nvSpPr>
          <p:cNvPr id="5" name="Text 2"/>
          <p:cNvSpPr/>
          <p:nvPr/>
        </p:nvSpPr>
        <p:spPr>
          <a:xfrm>
            <a:off x="3621167" y="2118955"/>
            <a:ext cx="3110746" cy="388858"/>
          </a:xfrm>
          <a:prstGeom prst="rect">
            <a:avLst/>
          </a:prstGeom>
          <a:noFill/>
          <a:ln/>
        </p:spPr>
        <p:txBody>
          <a:bodyPr wrap="none" rtlCol="0" anchor="t"/>
          <a:lstStyle/>
          <a:p>
            <a:pPr indent="0" marL="0">
              <a:lnSpc>
                <a:spcPts val="3062"/>
              </a:lnSpc>
              <a:buNone/>
            </a:pPr>
            <a:r>
              <a:rPr lang="en-US" sz="2449" dirty="0">
                <a:solidFill>
                  <a:srgbClr val="AE8625"/>
                </a:solidFill>
                <a:latin typeface="Prata" pitchFamily="34" charset="0"/>
                <a:ea typeface="Prata" pitchFamily="34" charset="-122"/>
                <a:cs typeface="Prata" pitchFamily="34" charset="-120"/>
              </a:rPr>
              <a:t>POL688</a:t>
            </a:r>
            <a:endParaRPr lang="en-US" sz="2449" dirty="0"/>
          </a:p>
        </p:txBody>
      </p:sp>
      <p:pic>
        <p:nvPicPr>
          <p:cNvPr id="6" name="Image 1" descr="preencoded.png">    </p:cNvPr>
          <p:cNvPicPr>
            <a:picLocks noChangeAspect="1"/>
          </p:cNvPicPr>
          <p:nvPr/>
        </p:nvPicPr>
        <p:blipFill>
          <a:blip r:embed="rId2"/>
          <a:stretch>
            <a:fillRect/>
          </a:stretch>
        </p:blipFill>
        <p:spPr>
          <a:xfrm>
            <a:off x="3621167" y="2741057"/>
            <a:ext cx="6504146" cy="4304467"/>
          </a:xfrm>
          <a:prstGeom prst="rect">
            <a:avLst/>
          </a:prstGeom>
        </p:spPr>
      </p:pic>
      <p:sp>
        <p:nvSpPr>
          <p:cNvPr id="7" name="Text 3"/>
          <p:cNvSpPr/>
          <p:nvPr/>
        </p:nvSpPr>
        <p:spPr>
          <a:xfrm>
            <a:off x="3621167" y="7278767"/>
            <a:ext cx="3110746" cy="388858"/>
          </a:xfrm>
          <a:prstGeom prst="rect">
            <a:avLst/>
          </a:prstGeom>
          <a:noFill/>
          <a:ln/>
        </p:spPr>
        <p:txBody>
          <a:bodyPr wrap="none" rtlCol="0" anchor="t"/>
          <a:lstStyle/>
          <a:p>
            <a:pPr indent="0" marL="0">
              <a:lnSpc>
                <a:spcPts val="3062"/>
              </a:lnSpc>
              <a:buNone/>
            </a:pPr>
            <a:r>
              <a:rPr lang="en-US" sz="2449" dirty="0">
                <a:solidFill>
                  <a:srgbClr val="AE8625"/>
                </a:solidFill>
                <a:latin typeface="Prata" pitchFamily="34" charset="0"/>
                <a:ea typeface="Prata" pitchFamily="34" charset="-122"/>
                <a:cs typeface="Prata" pitchFamily="34" charset="-120"/>
              </a:rPr>
              <a:t>04/24/24</a:t>
            </a:r>
            <a:endParaRPr lang="en-US" sz="2449" dirty="0"/>
          </a:p>
        </p:txBody>
      </p:sp>
      <p:sp>
        <p:nvSpPr>
          <p:cNvPr id="8" name="Text 4"/>
          <p:cNvSpPr/>
          <p:nvPr/>
        </p:nvSpPr>
        <p:spPr>
          <a:xfrm>
            <a:off x="3621167" y="7900868"/>
            <a:ext cx="3110746" cy="388858"/>
          </a:xfrm>
          <a:prstGeom prst="rect">
            <a:avLst/>
          </a:prstGeom>
          <a:noFill/>
          <a:ln/>
        </p:spPr>
        <p:txBody>
          <a:bodyPr wrap="none" rtlCol="0" anchor="t"/>
          <a:lstStyle/>
          <a:p>
            <a:pPr indent="0" marL="0">
              <a:lnSpc>
                <a:spcPts val="3062"/>
              </a:lnSpc>
              <a:buNone/>
            </a:pPr>
            <a:r>
              <a:rPr lang="en-US" sz="2449" dirty="0">
                <a:solidFill>
                  <a:srgbClr val="AE8625"/>
                </a:solidFill>
                <a:latin typeface="Prata" pitchFamily="34" charset="0"/>
                <a:ea typeface="Prata" pitchFamily="34" charset="-122"/>
                <a:cs typeface="Prata" pitchFamily="34" charset="-120"/>
              </a:rPr>
              <a:t>Mario Morales</a:t>
            </a:r>
            <a:endParaRPr lang="en-US" sz="2449" dirty="0"/>
          </a:p>
        </p:txBody>
      </p:sp>
      <p:pic>
        <p:nvPicPr>
          <p:cNvPr id="9" name="Image 2" descr="preencoded.png">    </p:cNvPr>
          <p:cNvPicPr>
            <a:picLocks noChangeAspect="1"/>
          </p:cNvPicPr>
          <p:nvPr/>
        </p:nvPicPr>
        <p:blipFill>
          <a:blip r:embed="rId3"/>
          <a:stretch>
            <a:fillRect/>
          </a:stretch>
        </p:blipFill>
        <p:spPr>
          <a:xfrm>
            <a:off x="3621167" y="8522970"/>
            <a:ext cx="7388066" cy="866061"/>
          </a:xfrm>
          <a:prstGeom prst="rect">
            <a:avLst/>
          </a:prstGeom>
        </p:spPr>
      </p:pic>
      <p:pic>
        <p:nvPicPr>
          <p:cNvPr id="10" name="Image 3" descr="preencoded.png">
            <a:hlinkClick r:id="rId5" tooltip=""/>
          </p:cNvPr>
          <p:cNvPicPr>
            <a:picLocks noChangeAspect="1"/>
          </p:cNvPicPr>
          <p:nvPr/>
        </p:nvPicPr>
        <p:blipFill>
          <a:blip r:embed="rId4"/>
          <a:stretch>
            <a:fillRect/>
          </a:stretch>
        </p:blipFill>
        <p:spPr>
          <a:xfrm>
            <a:off x="12242153" y="7589520"/>
            <a:ext cx="2296807" cy="5486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D2AC47"/>
          </a:solidFill>
          <a:ln/>
        </p:spPr>
      </p:sp>
      <p:sp>
        <p:nvSpPr>
          <p:cNvPr id="4" name="Text 1"/>
          <p:cNvSpPr/>
          <p:nvPr/>
        </p:nvSpPr>
        <p:spPr>
          <a:xfrm>
            <a:off x="2129195" y="602099"/>
            <a:ext cx="8696325" cy="545902"/>
          </a:xfrm>
          <a:prstGeom prst="rect">
            <a:avLst/>
          </a:prstGeom>
          <a:noFill/>
          <a:ln/>
        </p:spPr>
        <p:txBody>
          <a:bodyPr wrap="none" rtlCol="0" anchor="t"/>
          <a:lstStyle/>
          <a:p>
            <a:pPr indent="0" marL="0">
              <a:lnSpc>
                <a:spcPts val="4298"/>
              </a:lnSpc>
              <a:buNone/>
            </a:pPr>
            <a:r>
              <a:rPr lang="en-US" sz="3439" dirty="0">
                <a:solidFill>
                  <a:srgbClr val="000000"/>
                </a:solidFill>
                <a:latin typeface="Prata" pitchFamily="34" charset="0"/>
                <a:ea typeface="Prata" pitchFamily="34" charset="-122"/>
                <a:cs typeface="Prata" pitchFamily="34" charset="-120"/>
              </a:rPr>
              <a:t>Comparison of Models in Terms of RMSE</a:t>
            </a:r>
            <a:endParaRPr lang="en-US" sz="3439" dirty="0"/>
          </a:p>
        </p:txBody>
      </p:sp>
      <p:pic>
        <p:nvPicPr>
          <p:cNvPr id="5" name="Image 1" descr="preencoded.png">    </p:cNvPr>
          <p:cNvPicPr>
            <a:picLocks noChangeAspect="1"/>
          </p:cNvPicPr>
          <p:nvPr/>
        </p:nvPicPr>
        <p:blipFill>
          <a:blip r:embed="rId2"/>
          <a:stretch>
            <a:fillRect/>
          </a:stretch>
        </p:blipFill>
        <p:spPr>
          <a:xfrm>
            <a:off x="3286482" y="1584603"/>
            <a:ext cx="8057317" cy="6042898"/>
          </a:xfrm>
          <a:prstGeom prst="rect">
            <a:avLst/>
          </a:prstGeom>
        </p:spPr>
      </p:pic>
      <p:pic>
        <p:nvPicPr>
          <p:cNvPr id="6" name="Image 2" descr="preencoded.png">
            <a:hlinkClick r:id="rId4" tooltip=""/>
          </p:cNvPr>
          <p:cNvPicPr>
            <a:picLocks noChangeAspect="1"/>
          </p:cNvPicPr>
          <p:nvPr/>
        </p:nvPicPr>
        <p:blipFill>
          <a:blip r:embed="rId3"/>
          <a:stretch>
            <a:fillRect/>
          </a:stretch>
        </p:blipFill>
        <p:spPr>
          <a:xfrm>
            <a:off x="12242153" y="7589520"/>
            <a:ext cx="2296807" cy="5486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12047458"/>
          </a:xfrm>
          <a:prstGeom prst="rect">
            <a:avLst/>
          </a:prstGeom>
          <a:solidFill>
            <a:srgbClr val="1B1C1D"/>
          </a:solidFill>
          <a:ln/>
        </p:spPr>
      </p:sp>
      <p:sp>
        <p:nvSpPr>
          <p:cNvPr id="4" name="Text 1"/>
          <p:cNvSpPr/>
          <p:nvPr/>
        </p:nvSpPr>
        <p:spPr>
          <a:xfrm>
            <a:off x="3621167" y="427673"/>
            <a:ext cx="7388066" cy="972026"/>
          </a:xfrm>
          <a:prstGeom prst="rect">
            <a:avLst/>
          </a:prstGeom>
          <a:noFill/>
          <a:ln/>
        </p:spPr>
        <p:txBody>
          <a:bodyPr wrap="square" rtlCol="0" anchor="t"/>
          <a:lstStyle/>
          <a:p>
            <a:pPr indent="0" marL="0">
              <a:lnSpc>
                <a:spcPts val="3827"/>
              </a:lnSpc>
              <a:buNone/>
            </a:pPr>
            <a:r>
              <a:rPr lang="en-US" sz="3062" dirty="0">
                <a:solidFill>
                  <a:srgbClr val="AE8625"/>
                </a:solidFill>
                <a:latin typeface="Prata" pitchFamily="34" charset="0"/>
                <a:ea typeface="Prata" pitchFamily="34" charset="-122"/>
                <a:cs typeface="Prata" pitchFamily="34" charset="-120"/>
              </a:rPr>
              <a:t>Prediction of the tracks’ peak position on the Billboard 'Hot 100'</a:t>
            </a:r>
            <a:endParaRPr lang="en-US" sz="3062" dirty="0"/>
          </a:p>
        </p:txBody>
      </p:sp>
      <p:sp>
        <p:nvSpPr>
          <p:cNvPr id="5" name="Text 2"/>
          <p:cNvSpPr/>
          <p:nvPr/>
        </p:nvSpPr>
        <p:spPr>
          <a:xfrm>
            <a:off x="3777139" y="1811536"/>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Number</a:t>
            </a:r>
            <a:endParaRPr lang="en-US" sz="1225" dirty="0"/>
          </a:p>
        </p:txBody>
      </p:sp>
      <p:sp>
        <p:nvSpPr>
          <p:cNvPr id="6" name="Text 3"/>
          <p:cNvSpPr/>
          <p:nvPr/>
        </p:nvSpPr>
        <p:spPr>
          <a:xfrm>
            <a:off x="6243042" y="1811536"/>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Peak</a:t>
            </a:r>
            <a:endParaRPr lang="en-US" sz="1225" dirty="0"/>
          </a:p>
        </p:txBody>
      </p:sp>
      <p:sp>
        <p:nvSpPr>
          <p:cNvPr id="7" name="Text 4"/>
          <p:cNvSpPr/>
          <p:nvPr/>
        </p:nvSpPr>
        <p:spPr>
          <a:xfrm>
            <a:off x="8705136" y="1811536"/>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Name</a:t>
            </a:r>
            <a:endParaRPr lang="en-US" sz="1225" dirty="0"/>
          </a:p>
        </p:txBody>
      </p:sp>
      <p:sp>
        <p:nvSpPr>
          <p:cNvPr id="8" name="Shape 5"/>
          <p:cNvSpPr/>
          <p:nvPr/>
        </p:nvSpPr>
        <p:spPr>
          <a:xfrm>
            <a:off x="3621167" y="2161103"/>
            <a:ext cx="7387233" cy="450413"/>
          </a:xfrm>
          <a:prstGeom prst="rect">
            <a:avLst/>
          </a:prstGeom>
          <a:solidFill>
            <a:srgbClr val="2D3033"/>
          </a:solidFill>
          <a:ln/>
        </p:spPr>
      </p:sp>
      <p:sp>
        <p:nvSpPr>
          <p:cNvPr id="9" name="Text 6"/>
          <p:cNvSpPr/>
          <p:nvPr/>
        </p:nvSpPr>
        <p:spPr>
          <a:xfrm>
            <a:off x="3777139" y="2261949"/>
            <a:ext cx="2147292"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2</a:t>
            </a:r>
            <a:endParaRPr lang="en-US" sz="1225" dirty="0"/>
          </a:p>
        </p:txBody>
      </p:sp>
      <p:sp>
        <p:nvSpPr>
          <p:cNvPr id="10" name="Text 7"/>
          <p:cNvSpPr/>
          <p:nvPr/>
        </p:nvSpPr>
        <p:spPr>
          <a:xfrm>
            <a:off x="6243042" y="2261949"/>
            <a:ext cx="2143482"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0.79</a:t>
            </a:r>
            <a:endParaRPr lang="en-US" sz="1225" dirty="0"/>
          </a:p>
        </p:txBody>
      </p:sp>
      <p:sp>
        <p:nvSpPr>
          <p:cNvPr id="11" name="Text 8"/>
          <p:cNvSpPr/>
          <p:nvPr/>
        </p:nvSpPr>
        <p:spPr>
          <a:xfrm>
            <a:off x="8705136" y="2261949"/>
            <a:ext cx="2147292"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Monaco</a:t>
            </a:r>
            <a:endParaRPr lang="en-US" sz="1225" dirty="0"/>
          </a:p>
        </p:txBody>
      </p:sp>
      <p:sp>
        <p:nvSpPr>
          <p:cNvPr id="12" name="Text 9"/>
          <p:cNvSpPr/>
          <p:nvPr/>
        </p:nvSpPr>
        <p:spPr>
          <a:xfrm>
            <a:off x="3777139" y="2712363"/>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14</a:t>
            </a:r>
            <a:endParaRPr lang="en-US" sz="1225" dirty="0"/>
          </a:p>
        </p:txBody>
      </p:sp>
      <p:sp>
        <p:nvSpPr>
          <p:cNvPr id="13" name="Text 10"/>
          <p:cNvSpPr/>
          <p:nvPr/>
        </p:nvSpPr>
        <p:spPr>
          <a:xfrm>
            <a:off x="6243042" y="2712363"/>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0.77</a:t>
            </a:r>
            <a:endParaRPr lang="en-US" sz="1225" dirty="0"/>
          </a:p>
        </p:txBody>
      </p:sp>
      <p:sp>
        <p:nvSpPr>
          <p:cNvPr id="14" name="Text 11"/>
          <p:cNvSpPr/>
          <p:nvPr/>
        </p:nvSpPr>
        <p:spPr>
          <a:xfrm>
            <a:off x="8705136" y="2712363"/>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Vuelve Candy b</a:t>
            </a:r>
            <a:endParaRPr lang="en-US" sz="1225" dirty="0"/>
          </a:p>
        </p:txBody>
      </p:sp>
      <p:sp>
        <p:nvSpPr>
          <p:cNvPr id="15" name="Shape 12"/>
          <p:cNvSpPr/>
          <p:nvPr/>
        </p:nvSpPr>
        <p:spPr>
          <a:xfrm>
            <a:off x="3621167" y="3061930"/>
            <a:ext cx="7387233" cy="450413"/>
          </a:xfrm>
          <a:prstGeom prst="rect">
            <a:avLst/>
          </a:prstGeom>
          <a:solidFill>
            <a:srgbClr val="2D3033"/>
          </a:solidFill>
          <a:ln/>
        </p:spPr>
      </p:sp>
      <p:sp>
        <p:nvSpPr>
          <p:cNvPr id="16" name="Text 13"/>
          <p:cNvSpPr/>
          <p:nvPr/>
        </p:nvSpPr>
        <p:spPr>
          <a:xfrm>
            <a:off x="3777139" y="3162776"/>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9</a:t>
            </a:r>
            <a:endParaRPr lang="en-US" sz="1225" dirty="0"/>
          </a:p>
        </p:txBody>
      </p:sp>
      <p:sp>
        <p:nvSpPr>
          <p:cNvPr id="17" name="Text 14"/>
          <p:cNvSpPr/>
          <p:nvPr/>
        </p:nvSpPr>
        <p:spPr>
          <a:xfrm>
            <a:off x="6243042" y="3162776"/>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0.74</a:t>
            </a:r>
            <a:endParaRPr lang="en-US" sz="1225" dirty="0"/>
          </a:p>
        </p:txBody>
      </p:sp>
      <p:sp>
        <p:nvSpPr>
          <p:cNvPr id="18" name="Text 15"/>
          <p:cNvSpPr/>
          <p:nvPr/>
        </p:nvSpPr>
        <p:spPr>
          <a:xfrm>
            <a:off x="8705136" y="3162776"/>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Gracias Por Nada</a:t>
            </a:r>
            <a:endParaRPr lang="en-US" sz="1225" dirty="0"/>
          </a:p>
        </p:txBody>
      </p:sp>
      <p:sp>
        <p:nvSpPr>
          <p:cNvPr id="19" name="Text 16"/>
          <p:cNvSpPr/>
          <p:nvPr/>
        </p:nvSpPr>
        <p:spPr>
          <a:xfrm>
            <a:off x="3777139" y="3613190"/>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4</a:t>
            </a:r>
            <a:endParaRPr lang="en-US" sz="1225" dirty="0"/>
          </a:p>
        </p:txBody>
      </p:sp>
      <p:sp>
        <p:nvSpPr>
          <p:cNvPr id="20" name="Text 17"/>
          <p:cNvSpPr/>
          <p:nvPr/>
        </p:nvSpPr>
        <p:spPr>
          <a:xfrm>
            <a:off x="6243042" y="3613190"/>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0.73</a:t>
            </a:r>
            <a:endParaRPr lang="en-US" sz="1225" dirty="0"/>
          </a:p>
        </p:txBody>
      </p:sp>
      <p:sp>
        <p:nvSpPr>
          <p:cNvPr id="21" name="Text 18"/>
          <p:cNvSpPr/>
          <p:nvPr/>
        </p:nvSpPr>
        <p:spPr>
          <a:xfrm>
            <a:off x="8705136" y="3613190"/>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Hibiki</a:t>
            </a:r>
            <a:endParaRPr lang="en-US" sz="1225" dirty="0"/>
          </a:p>
        </p:txBody>
      </p:sp>
      <p:sp>
        <p:nvSpPr>
          <p:cNvPr id="22" name="Shape 19"/>
          <p:cNvSpPr/>
          <p:nvPr/>
        </p:nvSpPr>
        <p:spPr>
          <a:xfrm>
            <a:off x="3621167" y="3962757"/>
            <a:ext cx="7387233" cy="450413"/>
          </a:xfrm>
          <a:prstGeom prst="rect">
            <a:avLst/>
          </a:prstGeom>
          <a:solidFill>
            <a:srgbClr val="2D3033"/>
          </a:solidFill>
          <a:ln/>
        </p:spPr>
      </p:sp>
      <p:sp>
        <p:nvSpPr>
          <p:cNvPr id="23" name="Text 20"/>
          <p:cNvSpPr/>
          <p:nvPr/>
        </p:nvSpPr>
        <p:spPr>
          <a:xfrm>
            <a:off x="3777139" y="4063603"/>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11</a:t>
            </a:r>
            <a:endParaRPr lang="en-US" sz="1225" dirty="0"/>
          </a:p>
        </p:txBody>
      </p:sp>
      <p:sp>
        <p:nvSpPr>
          <p:cNvPr id="24" name="Text 21"/>
          <p:cNvSpPr/>
          <p:nvPr/>
        </p:nvSpPr>
        <p:spPr>
          <a:xfrm>
            <a:off x="6243042" y="4063603"/>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0.72</a:t>
            </a:r>
            <a:endParaRPr lang="en-US" sz="1225" dirty="0"/>
          </a:p>
        </p:txBody>
      </p:sp>
      <p:sp>
        <p:nvSpPr>
          <p:cNvPr id="25" name="Text 22"/>
          <p:cNvSpPr/>
          <p:nvPr/>
        </p:nvSpPr>
        <p:spPr>
          <a:xfrm>
            <a:off x="8705136" y="4063603"/>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Baby Nueva</a:t>
            </a:r>
            <a:endParaRPr lang="en-US" sz="1225" dirty="0"/>
          </a:p>
        </p:txBody>
      </p:sp>
      <p:sp>
        <p:nvSpPr>
          <p:cNvPr id="26" name="Text 23"/>
          <p:cNvSpPr/>
          <p:nvPr/>
        </p:nvSpPr>
        <p:spPr>
          <a:xfrm>
            <a:off x="3777139" y="4514017"/>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5</a:t>
            </a:r>
            <a:endParaRPr lang="en-US" sz="1225" dirty="0"/>
          </a:p>
        </p:txBody>
      </p:sp>
      <p:sp>
        <p:nvSpPr>
          <p:cNvPr id="27" name="Text 24"/>
          <p:cNvSpPr/>
          <p:nvPr/>
        </p:nvSpPr>
        <p:spPr>
          <a:xfrm>
            <a:off x="6243042" y="4514017"/>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0.7</a:t>
            </a:r>
            <a:endParaRPr lang="en-US" sz="1225" dirty="0"/>
          </a:p>
        </p:txBody>
      </p:sp>
      <p:sp>
        <p:nvSpPr>
          <p:cNvPr id="28" name="Text 25"/>
          <p:cNvSpPr/>
          <p:nvPr/>
        </p:nvSpPr>
        <p:spPr>
          <a:xfrm>
            <a:off x="8705136" y="4514017"/>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Mr. October</a:t>
            </a:r>
            <a:endParaRPr lang="en-US" sz="1225" dirty="0"/>
          </a:p>
        </p:txBody>
      </p:sp>
      <p:sp>
        <p:nvSpPr>
          <p:cNvPr id="29" name="Shape 26"/>
          <p:cNvSpPr/>
          <p:nvPr/>
        </p:nvSpPr>
        <p:spPr>
          <a:xfrm>
            <a:off x="3621167" y="4863584"/>
            <a:ext cx="7387233" cy="450413"/>
          </a:xfrm>
          <a:prstGeom prst="rect">
            <a:avLst/>
          </a:prstGeom>
          <a:solidFill>
            <a:srgbClr val="2D3033"/>
          </a:solidFill>
          <a:ln/>
        </p:spPr>
      </p:sp>
      <p:sp>
        <p:nvSpPr>
          <p:cNvPr id="30" name="Text 27"/>
          <p:cNvSpPr/>
          <p:nvPr/>
        </p:nvSpPr>
        <p:spPr>
          <a:xfrm>
            <a:off x="3777139" y="4964430"/>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18</a:t>
            </a:r>
            <a:endParaRPr lang="en-US" sz="1225" dirty="0"/>
          </a:p>
        </p:txBody>
      </p:sp>
      <p:sp>
        <p:nvSpPr>
          <p:cNvPr id="31" name="Text 28"/>
          <p:cNvSpPr/>
          <p:nvPr/>
        </p:nvSpPr>
        <p:spPr>
          <a:xfrm>
            <a:off x="6243042" y="4964430"/>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0.68</a:t>
            </a:r>
            <a:endParaRPr lang="en-US" sz="1225" dirty="0"/>
          </a:p>
        </p:txBody>
      </p:sp>
      <p:sp>
        <p:nvSpPr>
          <p:cNvPr id="32" name="Text 29"/>
          <p:cNvSpPr/>
          <p:nvPr/>
        </p:nvSpPr>
        <p:spPr>
          <a:xfrm>
            <a:off x="8705136" y="4964430"/>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Thunder y Lightning</a:t>
            </a:r>
            <a:endParaRPr lang="en-US" sz="1225" dirty="0"/>
          </a:p>
        </p:txBody>
      </p:sp>
      <p:sp>
        <p:nvSpPr>
          <p:cNvPr id="33" name="Text 30"/>
          <p:cNvSpPr/>
          <p:nvPr/>
        </p:nvSpPr>
        <p:spPr>
          <a:xfrm>
            <a:off x="3777139" y="5414843"/>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8</a:t>
            </a:r>
            <a:endParaRPr lang="en-US" sz="1225" dirty="0"/>
          </a:p>
        </p:txBody>
      </p:sp>
      <p:sp>
        <p:nvSpPr>
          <p:cNvPr id="34" name="Text 31"/>
          <p:cNvSpPr/>
          <p:nvPr/>
        </p:nvSpPr>
        <p:spPr>
          <a:xfrm>
            <a:off x="6243042" y="5414843"/>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0.67</a:t>
            </a:r>
            <a:endParaRPr lang="en-US" sz="1225" dirty="0"/>
          </a:p>
        </p:txBody>
      </p:sp>
      <p:sp>
        <p:nvSpPr>
          <p:cNvPr id="35" name="Text 32"/>
          <p:cNvSpPr/>
          <p:nvPr/>
        </p:nvSpPr>
        <p:spPr>
          <a:xfrm>
            <a:off x="8705136" y="5414843"/>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Seda</a:t>
            </a:r>
            <a:endParaRPr lang="en-US" sz="1225" dirty="0"/>
          </a:p>
        </p:txBody>
      </p:sp>
      <p:sp>
        <p:nvSpPr>
          <p:cNvPr id="36" name="Shape 33"/>
          <p:cNvSpPr/>
          <p:nvPr/>
        </p:nvSpPr>
        <p:spPr>
          <a:xfrm>
            <a:off x="3621167" y="5764411"/>
            <a:ext cx="7387233" cy="450413"/>
          </a:xfrm>
          <a:prstGeom prst="rect">
            <a:avLst/>
          </a:prstGeom>
          <a:solidFill>
            <a:srgbClr val="2D3033"/>
          </a:solidFill>
          <a:ln/>
        </p:spPr>
      </p:sp>
      <p:sp>
        <p:nvSpPr>
          <p:cNvPr id="37" name="Text 34"/>
          <p:cNvSpPr/>
          <p:nvPr/>
        </p:nvSpPr>
        <p:spPr>
          <a:xfrm>
            <a:off x="3777139" y="5865257"/>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1</a:t>
            </a:r>
            <a:endParaRPr lang="en-US" sz="1225" dirty="0"/>
          </a:p>
        </p:txBody>
      </p:sp>
      <p:sp>
        <p:nvSpPr>
          <p:cNvPr id="38" name="Text 35"/>
          <p:cNvSpPr/>
          <p:nvPr/>
        </p:nvSpPr>
        <p:spPr>
          <a:xfrm>
            <a:off x="6243042" y="5865257"/>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0.66</a:t>
            </a:r>
            <a:endParaRPr lang="en-US" sz="1225" dirty="0"/>
          </a:p>
        </p:txBody>
      </p:sp>
      <p:sp>
        <p:nvSpPr>
          <p:cNvPr id="39" name="Text 36"/>
          <p:cNvSpPr/>
          <p:nvPr/>
        </p:nvSpPr>
        <p:spPr>
          <a:xfrm>
            <a:off x="8705136" y="5865257"/>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Nadie Sabe</a:t>
            </a:r>
            <a:endParaRPr lang="en-US" sz="1225" dirty="0"/>
          </a:p>
        </p:txBody>
      </p:sp>
      <p:sp>
        <p:nvSpPr>
          <p:cNvPr id="40" name="Text 37"/>
          <p:cNvSpPr/>
          <p:nvPr/>
        </p:nvSpPr>
        <p:spPr>
          <a:xfrm>
            <a:off x="3777139" y="6315670"/>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7</a:t>
            </a:r>
            <a:endParaRPr lang="en-US" sz="1225" dirty="0"/>
          </a:p>
        </p:txBody>
      </p:sp>
      <p:sp>
        <p:nvSpPr>
          <p:cNvPr id="41" name="Text 38"/>
          <p:cNvSpPr/>
          <p:nvPr/>
        </p:nvSpPr>
        <p:spPr>
          <a:xfrm>
            <a:off x="6243042" y="6315670"/>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0.65</a:t>
            </a:r>
            <a:endParaRPr lang="en-US" sz="1225" dirty="0"/>
          </a:p>
        </p:txBody>
      </p:sp>
      <p:sp>
        <p:nvSpPr>
          <p:cNvPr id="42" name="Text 39"/>
          <p:cNvSpPr/>
          <p:nvPr/>
        </p:nvSpPr>
        <p:spPr>
          <a:xfrm>
            <a:off x="8705136" y="6315670"/>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Vou 787</a:t>
            </a:r>
            <a:endParaRPr lang="en-US" sz="1225" dirty="0"/>
          </a:p>
        </p:txBody>
      </p:sp>
      <p:sp>
        <p:nvSpPr>
          <p:cNvPr id="43" name="Shape 40"/>
          <p:cNvSpPr/>
          <p:nvPr/>
        </p:nvSpPr>
        <p:spPr>
          <a:xfrm>
            <a:off x="3621167" y="6665238"/>
            <a:ext cx="7387233" cy="450413"/>
          </a:xfrm>
          <a:prstGeom prst="rect">
            <a:avLst/>
          </a:prstGeom>
          <a:solidFill>
            <a:srgbClr val="2D3033"/>
          </a:solidFill>
          <a:ln/>
        </p:spPr>
      </p:sp>
      <p:sp>
        <p:nvSpPr>
          <p:cNvPr id="44" name="Text 41"/>
          <p:cNvSpPr/>
          <p:nvPr/>
        </p:nvSpPr>
        <p:spPr>
          <a:xfrm>
            <a:off x="3777139" y="6766084"/>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15</a:t>
            </a:r>
            <a:endParaRPr lang="en-US" sz="1225" dirty="0"/>
          </a:p>
        </p:txBody>
      </p:sp>
      <p:sp>
        <p:nvSpPr>
          <p:cNvPr id="45" name="Text 42"/>
          <p:cNvSpPr/>
          <p:nvPr/>
        </p:nvSpPr>
        <p:spPr>
          <a:xfrm>
            <a:off x="6243042" y="6766084"/>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0.65</a:t>
            </a:r>
            <a:endParaRPr lang="en-US" sz="1225" dirty="0"/>
          </a:p>
        </p:txBody>
      </p:sp>
      <p:sp>
        <p:nvSpPr>
          <p:cNvPr id="46" name="Text 43"/>
          <p:cNvSpPr/>
          <p:nvPr/>
        </p:nvSpPr>
        <p:spPr>
          <a:xfrm>
            <a:off x="8705136" y="6766084"/>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Baticano</a:t>
            </a:r>
            <a:endParaRPr lang="en-US" sz="1225" dirty="0"/>
          </a:p>
        </p:txBody>
      </p:sp>
      <p:sp>
        <p:nvSpPr>
          <p:cNvPr id="47" name="Text 44"/>
          <p:cNvSpPr/>
          <p:nvPr/>
        </p:nvSpPr>
        <p:spPr>
          <a:xfrm>
            <a:off x="3777139" y="7216497"/>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6</a:t>
            </a:r>
            <a:endParaRPr lang="en-US" sz="1225" dirty="0"/>
          </a:p>
        </p:txBody>
      </p:sp>
      <p:sp>
        <p:nvSpPr>
          <p:cNvPr id="48" name="Text 45"/>
          <p:cNvSpPr/>
          <p:nvPr/>
        </p:nvSpPr>
        <p:spPr>
          <a:xfrm>
            <a:off x="6243042" y="7216497"/>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0.63</a:t>
            </a:r>
            <a:endParaRPr lang="en-US" sz="1225" dirty="0"/>
          </a:p>
        </p:txBody>
      </p:sp>
      <p:sp>
        <p:nvSpPr>
          <p:cNvPr id="49" name="Text 46"/>
          <p:cNvSpPr/>
          <p:nvPr/>
        </p:nvSpPr>
        <p:spPr>
          <a:xfrm>
            <a:off x="8705136" y="7216497"/>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Cybertruck</a:t>
            </a:r>
            <a:endParaRPr lang="en-US" sz="1225" dirty="0"/>
          </a:p>
        </p:txBody>
      </p:sp>
      <p:sp>
        <p:nvSpPr>
          <p:cNvPr id="50" name="Shape 47"/>
          <p:cNvSpPr/>
          <p:nvPr/>
        </p:nvSpPr>
        <p:spPr>
          <a:xfrm>
            <a:off x="3621167" y="7566065"/>
            <a:ext cx="7387233" cy="450413"/>
          </a:xfrm>
          <a:prstGeom prst="rect">
            <a:avLst/>
          </a:prstGeom>
          <a:solidFill>
            <a:srgbClr val="2D3033"/>
          </a:solidFill>
          <a:ln/>
        </p:spPr>
      </p:sp>
      <p:sp>
        <p:nvSpPr>
          <p:cNvPr id="51" name="Text 48"/>
          <p:cNvSpPr/>
          <p:nvPr/>
        </p:nvSpPr>
        <p:spPr>
          <a:xfrm>
            <a:off x="3777139" y="7666911"/>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17</a:t>
            </a:r>
            <a:endParaRPr lang="en-US" sz="1225" dirty="0"/>
          </a:p>
        </p:txBody>
      </p:sp>
      <p:sp>
        <p:nvSpPr>
          <p:cNvPr id="52" name="Text 49"/>
          <p:cNvSpPr/>
          <p:nvPr/>
        </p:nvSpPr>
        <p:spPr>
          <a:xfrm>
            <a:off x="6243042" y="7666911"/>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0.63</a:t>
            </a:r>
            <a:endParaRPr lang="en-US" sz="1225" dirty="0"/>
          </a:p>
        </p:txBody>
      </p:sp>
      <p:sp>
        <p:nvSpPr>
          <p:cNvPr id="53" name="Text 50"/>
          <p:cNvSpPr/>
          <p:nvPr/>
        </p:nvSpPr>
        <p:spPr>
          <a:xfrm>
            <a:off x="8705136" y="7666911"/>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where She Goes</a:t>
            </a:r>
            <a:endParaRPr lang="en-US" sz="1225" dirty="0"/>
          </a:p>
        </p:txBody>
      </p:sp>
      <p:sp>
        <p:nvSpPr>
          <p:cNvPr id="54" name="Text 51"/>
          <p:cNvSpPr/>
          <p:nvPr/>
        </p:nvSpPr>
        <p:spPr>
          <a:xfrm>
            <a:off x="3777139" y="8117324"/>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19</a:t>
            </a:r>
            <a:endParaRPr lang="en-US" sz="1225" dirty="0"/>
          </a:p>
        </p:txBody>
      </p:sp>
      <p:sp>
        <p:nvSpPr>
          <p:cNvPr id="55" name="Text 52"/>
          <p:cNvSpPr/>
          <p:nvPr/>
        </p:nvSpPr>
        <p:spPr>
          <a:xfrm>
            <a:off x="6243042" y="8117324"/>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0.59</a:t>
            </a:r>
            <a:endParaRPr lang="en-US" sz="1225" dirty="0"/>
          </a:p>
        </p:txBody>
      </p:sp>
      <p:sp>
        <p:nvSpPr>
          <p:cNvPr id="56" name="Text 53"/>
          <p:cNvSpPr/>
          <p:nvPr/>
        </p:nvSpPr>
        <p:spPr>
          <a:xfrm>
            <a:off x="8705136" y="8117324"/>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Perro Negro</a:t>
            </a:r>
            <a:endParaRPr lang="en-US" sz="1225" dirty="0"/>
          </a:p>
        </p:txBody>
      </p:sp>
      <p:sp>
        <p:nvSpPr>
          <p:cNvPr id="57" name="Shape 54"/>
          <p:cNvSpPr/>
          <p:nvPr/>
        </p:nvSpPr>
        <p:spPr>
          <a:xfrm>
            <a:off x="3621167" y="8466892"/>
            <a:ext cx="7387233" cy="450413"/>
          </a:xfrm>
          <a:prstGeom prst="rect">
            <a:avLst/>
          </a:prstGeom>
          <a:solidFill>
            <a:srgbClr val="2D3033"/>
          </a:solidFill>
          <a:ln/>
        </p:spPr>
      </p:sp>
      <p:sp>
        <p:nvSpPr>
          <p:cNvPr id="58" name="Text 55"/>
          <p:cNvSpPr/>
          <p:nvPr/>
        </p:nvSpPr>
        <p:spPr>
          <a:xfrm>
            <a:off x="3777139" y="8567737"/>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16</a:t>
            </a:r>
            <a:endParaRPr lang="en-US" sz="1225" dirty="0"/>
          </a:p>
        </p:txBody>
      </p:sp>
      <p:sp>
        <p:nvSpPr>
          <p:cNvPr id="59" name="Text 56"/>
          <p:cNvSpPr/>
          <p:nvPr/>
        </p:nvSpPr>
        <p:spPr>
          <a:xfrm>
            <a:off x="6243042" y="8567737"/>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0.57</a:t>
            </a:r>
            <a:endParaRPr lang="en-US" sz="1225" dirty="0"/>
          </a:p>
        </p:txBody>
      </p:sp>
      <p:sp>
        <p:nvSpPr>
          <p:cNvPr id="60" name="Text 57"/>
          <p:cNvSpPr/>
          <p:nvPr/>
        </p:nvSpPr>
        <p:spPr>
          <a:xfrm>
            <a:off x="8705136" y="8567737"/>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No Me Quiero Casar</a:t>
            </a:r>
            <a:endParaRPr lang="en-US" sz="1225" dirty="0"/>
          </a:p>
        </p:txBody>
      </p:sp>
      <p:sp>
        <p:nvSpPr>
          <p:cNvPr id="61" name="Text 58"/>
          <p:cNvSpPr/>
          <p:nvPr/>
        </p:nvSpPr>
        <p:spPr>
          <a:xfrm>
            <a:off x="3777139" y="9018151"/>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3</a:t>
            </a:r>
            <a:endParaRPr lang="en-US" sz="1225" dirty="0"/>
          </a:p>
        </p:txBody>
      </p:sp>
      <p:sp>
        <p:nvSpPr>
          <p:cNvPr id="62" name="Text 59"/>
          <p:cNvSpPr/>
          <p:nvPr/>
        </p:nvSpPr>
        <p:spPr>
          <a:xfrm>
            <a:off x="6243042" y="9018151"/>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0.56</a:t>
            </a:r>
            <a:endParaRPr lang="en-US" sz="1225" dirty="0"/>
          </a:p>
        </p:txBody>
      </p:sp>
      <p:sp>
        <p:nvSpPr>
          <p:cNvPr id="63" name="Text 60"/>
          <p:cNvSpPr/>
          <p:nvPr/>
        </p:nvSpPr>
        <p:spPr>
          <a:xfrm>
            <a:off x="8705136" y="9018151"/>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Fina</a:t>
            </a:r>
            <a:endParaRPr lang="en-US" sz="1225" dirty="0"/>
          </a:p>
        </p:txBody>
      </p:sp>
      <p:sp>
        <p:nvSpPr>
          <p:cNvPr id="64" name="Shape 61"/>
          <p:cNvSpPr/>
          <p:nvPr/>
        </p:nvSpPr>
        <p:spPr>
          <a:xfrm>
            <a:off x="3621167" y="9367718"/>
            <a:ext cx="7387233" cy="450413"/>
          </a:xfrm>
          <a:prstGeom prst="rect">
            <a:avLst/>
          </a:prstGeom>
          <a:solidFill>
            <a:srgbClr val="2D3033"/>
          </a:solidFill>
          <a:ln/>
        </p:spPr>
      </p:sp>
      <p:sp>
        <p:nvSpPr>
          <p:cNvPr id="65" name="Text 62"/>
          <p:cNvSpPr/>
          <p:nvPr/>
        </p:nvSpPr>
        <p:spPr>
          <a:xfrm>
            <a:off x="3777139" y="9468564"/>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12</a:t>
            </a:r>
            <a:endParaRPr lang="en-US" sz="1225" dirty="0"/>
          </a:p>
        </p:txBody>
      </p:sp>
      <p:sp>
        <p:nvSpPr>
          <p:cNvPr id="66" name="Text 63"/>
          <p:cNvSpPr/>
          <p:nvPr/>
        </p:nvSpPr>
        <p:spPr>
          <a:xfrm>
            <a:off x="6243042" y="9468564"/>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0.56</a:t>
            </a:r>
            <a:endParaRPr lang="en-US" sz="1225" dirty="0"/>
          </a:p>
        </p:txBody>
      </p:sp>
      <p:sp>
        <p:nvSpPr>
          <p:cNvPr id="67" name="Text 64"/>
          <p:cNvSpPr/>
          <p:nvPr/>
        </p:nvSpPr>
        <p:spPr>
          <a:xfrm>
            <a:off x="8705136" y="9468564"/>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Mercedes Carota</a:t>
            </a:r>
            <a:endParaRPr lang="en-US" sz="1225" dirty="0"/>
          </a:p>
        </p:txBody>
      </p:sp>
      <p:sp>
        <p:nvSpPr>
          <p:cNvPr id="68" name="Text 65"/>
          <p:cNvSpPr/>
          <p:nvPr/>
        </p:nvSpPr>
        <p:spPr>
          <a:xfrm>
            <a:off x="3777139" y="9918978"/>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20</a:t>
            </a:r>
            <a:endParaRPr lang="en-US" sz="1225" dirty="0"/>
          </a:p>
        </p:txBody>
      </p:sp>
      <p:sp>
        <p:nvSpPr>
          <p:cNvPr id="69" name="Text 66"/>
          <p:cNvSpPr/>
          <p:nvPr/>
        </p:nvSpPr>
        <p:spPr>
          <a:xfrm>
            <a:off x="6243042" y="9918978"/>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0.55</a:t>
            </a:r>
            <a:endParaRPr lang="en-US" sz="1225" dirty="0"/>
          </a:p>
        </p:txBody>
      </p:sp>
      <p:sp>
        <p:nvSpPr>
          <p:cNvPr id="70" name="Text 67"/>
          <p:cNvSpPr/>
          <p:nvPr/>
        </p:nvSpPr>
        <p:spPr>
          <a:xfrm>
            <a:off x="8705136" y="9918978"/>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Acho Pr</a:t>
            </a:r>
            <a:endParaRPr lang="en-US" sz="1225" dirty="0"/>
          </a:p>
        </p:txBody>
      </p:sp>
      <p:sp>
        <p:nvSpPr>
          <p:cNvPr id="71" name="Shape 68"/>
          <p:cNvSpPr/>
          <p:nvPr/>
        </p:nvSpPr>
        <p:spPr>
          <a:xfrm>
            <a:off x="3621167" y="10268545"/>
            <a:ext cx="7387233" cy="450413"/>
          </a:xfrm>
          <a:prstGeom prst="rect">
            <a:avLst/>
          </a:prstGeom>
          <a:solidFill>
            <a:srgbClr val="2D3033"/>
          </a:solidFill>
          <a:ln/>
        </p:spPr>
      </p:sp>
      <p:sp>
        <p:nvSpPr>
          <p:cNvPr id="72" name="Text 69"/>
          <p:cNvSpPr/>
          <p:nvPr/>
        </p:nvSpPr>
        <p:spPr>
          <a:xfrm>
            <a:off x="3777139" y="10369391"/>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21</a:t>
            </a:r>
            <a:endParaRPr lang="en-US" sz="1225" dirty="0"/>
          </a:p>
        </p:txBody>
      </p:sp>
      <p:sp>
        <p:nvSpPr>
          <p:cNvPr id="73" name="Text 70"/>
          <p:cNvSpPr/>
          <p:nvPr/>
        </p:nvSpPr>
        <p:spPr>
          <a:xfrm>
            <a:off x="6243042" y="10369391"/>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0.55</a:t>
            </a:r>
            <a:endParaRPr lang="en-US" sz="1225" dirty="0"/>
          </a:p>
        </p:txBody>
      </p:sp>
      <p:sp>
        <p:nvSpPr>
          <p:cNvPr id="74" name="Text 71"/>
          <p:cNvSpPr/>
          <p:nvPr/>
        </p:nvSpPr>
        <p:spPr>
          <a:xfrm>
            <a:off x="8705136" y="10369391"/>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Un Preview</a:t>
            </a:r>
            <a:endParaRPr lang="en-US" sz="1225" dirty="0"/>
          </a:p>
        </p:txBody>
      </p:sp>
      <p:sp>
        <p:nvSpPr>
          <p:cNvPr id="75" name="Text 72"/>
          <p:cNvSpPr/>
          <p:nvPr/>
        </p:nvSpPr>
        <p:spPr>
          <a:xfrm>
            <a:off x="3777139" y="10819805"/>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10</a:t>
            </a:r>
            <a:endParaRPr lang="en-US" sz="1225" dirty="0"/>
          </a:p>
        </p:txBody>
      </p:sp>
      <p:sp>
        <p:nvSpPr>
          <p:cNvPr id="76" name="Text 73"/>
          <p:cNvSpPr/>
          <p:nvPr/>
        </p:nvSpPr>
        <p:spPr>
          <a:xfrm>
            <a:off x="6243042" y="10819805"/>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0.47</a:t>
            </a:r>
            <a:endParaRPr lang="en-US" sz="1225" dirty="0"/>
          </a:p>
        </p:txBody>
      </p:sp>
      <p:sp>
        <p:nvSpPr>
          <p:cNvPr id="77" name="Text 74"/>
          <p:cNvSpPr/>
          <p:nvPr/>
        </p:nvSpPr>
        <p:spPr>
          <a:xfrm>
            <a:off x="8705136" y="10819805"/>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Telefono Nuevo</a:t>
            </a:r>
            <a:endParaRPr lang="en-US" sz="1225" dirty="0"/>
          </a:p>
        </p:txBody>
      </p:sp>
      <p:sp>
        <p:nvSpPr>
          <p:cNvPr id="78" name="Shape 75"/>
          <p:cNvSpPr/>
          <p:nvPr/>
        </p:nvSpPr>
        <p:spPr>
          <a:xfrm>
            <a:off x="3621167" y="11169372"/>
            <a:ext cx="7387233" cy="450413"/>
          </a:xfrm>
          <a:prstGeom prst="rect">
            <a:avLst/>
          </a:prstGeom>
          <a:solidFill>
            <a:srgbClr val="2D3033"/>
          </a:solidFill>
          <a:ln/>
        </p:spPr>
      </p:sp>
      <p:sp>
        <p:nvSpPr>
          <p:cNvPr id="79" name="Text 76"/>
          <p:cNvSpPr/>
          <p:nvPr/>
        </p:nvSpPr>
        <p:spPr>
          <a:xfrm>
            <a:off x="3777139" y="11270218"/>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13</a:t>
            </a:r>
            <a:endParaRPr lang="en-US" sz="1225" dirty="0"/>
          </a:p>
        </p:txBody>
      </p:sp>
      <p:sp>
        <p:nvSpPr>
          <p:cNvPr id="80" name="Text 77"/>
          <p:cNvSpPr/>
          <p:nvPr/>
        </p:nvSpPr>
        <p:spPr>
          <a:xfrm>
            <a:off x="6243042" y="11270218"/>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0.46</a:t>
            </a:r>
            <a:endParaRPr lang="en-US" sz="1225" dirty="0"/>
          </a:p>
        </p:txBody>
      </p:sp>
      <p:sp>
        <p:nvSpPr>
          <p:cNvPr id="81" name="Text 78"/>
          <p:cNvSpPr/>
          <p:nvPr/>
        </p:nvSpPr>
        <p:spPr>
          <a:xfrm>
            <a:off x="8705136" y="11270218"/>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Los Pits</a:t>
            </a:r>
            <a:endParaRPr lang="en-US" sz="1225" dirty="0"/>
          </a:p>
        </p:txBody>
      </p:sp>
      <p:pic>
        <p:nvPicPr>
          <p:cNvPr id="82" name="Image 1" descr="preencoded.png">
            <a:hlinkClick r:id="rId3" tooltip=""/>
          </p:cNvPr>
          <p:cNvPicPr>
            <a:picLocks noChangeAspect="1"/>
          </p:cNvPicPr>
          <p:nvPr/>
        </p:nvPicPr>
        <p:blipFill>
          <a:blip r:embed="rId2"/>
          <a:stretch>
            <a:fillRect/>
          </a:stretch>
        </p:blipFill>
        <p:spPr>
          <a:xfrm>
            <a:off x="12242153" y="7589520"/>
            <a:ext cx="2296807" cy="54864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sp>
        <p:nvSpPr>
          <p:cNvPr id="4" name="Text 1"/>
          <p:cNvSpPr/>
          <p:nvPr/>
        </p:nvSpPr>
        <p:spPr>
          <a:xfrm>
            <a:off x="4537710" y="2426851"/>
            <a:ext cx="5554980" cy="694373"/>
          </a:xfrm>
          <a:prstGeom prst="rect">
            <a:avLst/>
          </a:prstGeom>
          <a:noFill/>
          <a:ln/>
        </p:spPr>
        <p:txBody>
          <a:bodyPr wrap="none" rtlCol="0" anchor="t"/>
          <a:lstStyle/>
          <a:p>
            <a:pPr algn="ctr" indent="0" marL="0">
              <a:lnSpc>
                <a:spcPts val="5468"/>
              </a:lnSpc>
              <a:buNone/>
            </a:pPr>
            <a:r>
              <a:rPr lang="en-US" sz="4374" dirty="0">
                <a:solidFill>
                  <a:srgbClr val="AE8625"/>
                </a:solidFill>
                <a:latin typeface="Prata" pitchFamily="34" charset="0"/>
                <a:ea typeface="Prata" pitchFamily="34" charset="-122"/>
                <a:cs typeface="Prata" pitchFamily="34" charset="-120"/>
              </a:rPr>
              <a:t>MONACO</a:t>
            </a:r>
            <a:endParaRPr lang="en-US" sz="4374" dirty="0"/>
          </a:p>
        </p:txBody>
      </p:sp>
      <p:pic>
        <p:nvPicPr>
          <p:cNvPr id="5" name="Image 1" descr="preencoded.png">
            <a:hlinkClick r:id="rId3" tooltip=""/>
          </p:cNvPr>
          <p:cNvPicPr>
            <a:picLocks noChangeAspect="1"/>
          </p:cNvPicPr>
          <p:nvPr/>
        </p:nvPicPr>
        <p:blipFill>
          <a:blip r:embed="rId2"/>
          <a:stretch>
            <a:fillRect/>
          </a:stretch>
        </p:blipFill>
        <p:spPr>
          <a:xfrm>
            <a:off x="2037993" y="3565565"/>
            <a:ext cx="10554414" cy="2237184"/>
          </a:xfrm>
          <a:prstGeom prst="rect">
            <a:avLst/>
          </a:prstGeom>
        </p:spPr>
      </p:pic>
      <p:pic>
        <p:nvPicPr>
          <p:cNvPr id="6" name="Image 2" descr="preencoded.png">
            <a:hlinkClick r:id="rId5" tooltip=""/>
          </p:cNvPr>
          <p:cNvPicPr>
            <a:picLocks noChangeAspect="1"/>
          </p:cNvPicPr>
          <p:nvPr/>
        </p:nvPicPr>
        <p:blipFill>
          <a:blip r:embed="rId4"/>
          <a:stretch>
            <a:fillRect/>
          </a:stretch>
        </p:blipFill>
        <p:spPr>
          <a:xfrm>
            <a:off x="12242153" y="7589520"/>
            <a:ext cx="2296807" cy="54864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sp>
        <p:nvSpPr>
          <p:cNvPr id="4" name="Text 1"/>
          <p:cNvSpPr/>
          <p:nvPr/>
        </p:nvSpPr>
        <p:spPr>
          <a:xfrm>
            <a:off x="2037993" y="2123718"/>
            <a:ext cx="5554980" cy="694373"/>
          </a:xfrm>
          <a:prstGeom prst="rect">
            <a:avLst/>
          </a:prstGeom>
          <a:noFill/>
          <a:ln/>
        </p:spPr>
        <p:txBody>
          <a:bodyPr wrap="none" rtlCol="0" anchor="t"/>
          <a:lstStyle/>
          <a:p>
            <a:pPr indent="0" marL="0">
              <a:lnSpc>
                <a:spcPts val="5468"/>
              </a:lnSpc>
              <a:buNone/>
            </a:pPr>
            <a:r>
              <a:rPr lang="en-US" sz="4374" dirty="0">
                <a:solidFill>
                  <a:srgbClr val="AE8625"/>
                </a:solidFill>
                <a:latin typeface="Prata" pitchFamily="34" charset="0"/>
                <a:ea typeface="Prata" pitchFamily="34" charset="-122"/>
                <a:cs typeface="Prata" pitchFamily="34" charset="-120"/>
              </a:rPr>
              <a:t>Challenges</a:t>
            </a:r>
            <a:endParaRPr lang="en-US" sz="4374" dirty="0"/>
          </a:p>
        </p:txBody>
      </p:sp>
      <p:sp>
        <p:nvSpPr>
          <p:cNvPr id="5" name="Text 2"/>
          <p:cNvSpPr/>
          <p:nvPr/>
        </p:nvSpPr>
        <p:spPr>
          <a:xfrm>
            <a:off x="2482334" y="3262432"/>
            <a:ext cx="10110073" cy="444341"/>
          </a:xfrm>
          <a:prstGeom prst="rect">
            <a:avLst/>
          </a:prstGeom>
          <a:noFill/>
          <a:ln/>
        </p:spPr>
        <p:txBody>
          <a:bodyPr wrap="none" rtlCol="0" anchor="t"/>
          <a:lstStyle/>
          <a:p>
            <a:pPr algn="l" marL="342900" indent="-342900">
              <a:lnSpc>
                <a:spcPts val="3499"/>
              </a:lnSpc>
              <a:buSzPct val="100000"/>
              <a:buChar char="•"/>
            </a:pPr>
            <a:r>
              <a:rPr lang="en-US" sz="2187" dirty="0">
                <a:solidFill>
                  <a:srgbClr val="CFCBBF"/>
                </a:solidFill>
                <a:latin typeface="Raleway" pitchFamily="34" charset="0"/>
                <a:ea typeface="Raleway" pitchFamily="34" charset="-122"/>
                <a:cs typeface="Raleway" pitchFamily="34" charset="-120"/>
              </a:rPr>
              <a:t>How to run Machine Learning Models?</a:t>
            </a:r>
            <a:endParaRPr lang="en-US" sz="2187" dirty="0"/>
          </a:p>
        </p:txBody>
      </p:sp>
      <p:sp>
        <p:nvSpPr>
          <p:cNvPr id="6" name="Text 3"/>
          <p:cNvSpPr/>
          <p:nvPr/>
        </p:nvSpPr>
        <p:spPr>
          <a:xfrm>
            <a:off x="2748915" y="3795593"/>
            <a:ext cx="9843492" cy="355402"/>
          </a:xfrm>
          <a:prstGeom prst="rect">
            <a:avLst/>
          </a:prstGeom>
          <a:noFill/>
          <a:ln/>
        </p:spPr>
        <p:txBody>
          <a:bodyPr wrap="none" rtlCol="0" anchor="t"/>
          <a:lstStyle/>
          <a:p>
            <a:pPr algn="l" lvl="1" marL="6858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DataCamp and Workshop.</a:t>
            </a:r>
            <a:endParaRPr lang="en-US" sz="1750" dirty="0"/>
          </a:p>
        </p:txBody>
      </p:sp>
      <p:sp>
        <p:nvSpPr>
          <p:cNvPr id="7" name="Text 4"/>
          <p:cNvSpPr/>
          <p:nvPr/>
        </p:nvSpPr>
        <p:spPr>
          <a:xfrm>
            <a:off x="2482334" y="4239816"/>
            <a:ext cx="10110073" cy="444341"/>
          </a:xfrm>
          <a:prstGeom prst="rect">
            <a:avLst/>
          </a:prstGeom>
          <a:noFill/>
          <a:ln/>
        </p:spPr>
        <p:txBody>
          <a:bodyPr wrap="none" rtlCol="0" anchor="t"/>
          <a:lstStyle/>
          <a:p>
            <a:pPr algn="l" marL="342900" indent="-342900">
              <a:lnSpc>
                <a:spcPts val="3499"/>
              </a:lnSpc>
              <a:buSzPct val="100000"/>
              <a:buChar char="•"/>
            </a:pPr>
            <a:r>
              <a:rPr lang="en-US" sz="2187" dirty="0">
                <a:solidFill>
                  <a:srgbClr val="CFCBBF"/>
                </a:solidFill>
                <a:latin typeface="Raleway" pitchFamily="34" charset="0"/>
                <a:ea typeface="Raleway" pitchFamily="34" charset="-122"/>
                <a:cs typeface="Raleway" pitchFamily="34" charset="-120"/>
              </a:rPr>
              <a:t>How to get all Bad Bunny’s tracks?</a:t>
            </a:r>
            <a:endParaRPr lang="en-US" sz="2187" dirty="0"/>
          </a:p>
        </p:txBody>
      </p:sp>
      <p:sp>
        <p:nvSpPr>
          <p:cNvPr id="8" name="Text 5"/>
          <p:cNvSpPr/>
          <p:nvPr/>
        </p:nvSpPr>
        <p:spPr>
          <a:xfrm>
            <a:off x="2748915" y="4772978"/>
            <a:ext cx="9843492" cy="355402"/>
          </a:xfrm>
          <a:prstGeom prst="rect">
            <a:avLst/>
          </a:prstGeom>
          <a:noFill/>
          <a:ln/>
        </p:spPr>
        <p:txBody>
          <a:bodyPr wrap="none" rtlCol="0" anchor="t"/>
          <a:lstStyle/>
          <a:p>
            <a:pPr algn="l" lvl="1" marL="6858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Request by artist and track after comparing Spotify, Billboard and AllMusic datasets.</a:t>
            </a:r>
            <a:endParaRPr lang="en-US" sz="1750" dirty="0"/>
          </a:p>
        </p:txBody>
      </p:sp>
      <p:sp>
        <p:nvSpPr>
          <p:cNvPr id="9" name="Text 6"/>
          <p:cNvSpPr/>
          <p:nvPr/>
        </p:nvSpPr>
        <p:spPr>
          <a:xfrm>
            <a:off x="2482334" y="5217200"/>
            <a:ext cx="10110073" cy="444341"/>
          </a:xfrm>
          <a:prstGeom prst="rect">
            <a:avLst/>
          </a:prstGeom>
          <a:noFill/>
          <a:ln/>
        </p:spPr>
        <p:txBody>
          <a:bodyPr wrap="none" rtlCol="0" anchor="t"/>
          <a:lstStyle/>
          <a:p>
            <a:pPr algn="l" marL="342900" indent="-342900">
              <a:lnSpc>
                <a:spcPts val="3499"/>
              </a:lnSpc>
              <a:buSzPct val="100000"/>
              <a:buChar char="•"/>
            </a:pPr>
            <a:r>
              <a:rPr lang="en-US" sz="2187" dirty="0">
                <a:solidFill>
                  <a:srgbClr val="CFCBBF"/>
                </a:solidFill>
                <a:latin typeface="Raleway" pitchFamily="34" charset="0"/>
                <a:ea typeface="Raleway" pitchFamily="34" charset="-122"/>
                <a:cs typeface="Raleway" pitchFamily="34" charset="-120"/>
              </a:rPr>
              <a:t>How to scrap Billboard data?</a:t>
            </a:r>
            <a:endParaRPr lang="en-US" sz="2187" dirty="0"/>
          </a:p>
        </p:txBody>
      </p:sp>
      <p:sp>
        <p:nvSpPr>
          <p:cNvPr id="10" name="Text 7"/>
          <p:cNvSpPr/>
          <p:nvPr/>
        </p:nvSpPr>
        <p:spPr>
          <a:xfrm>
            <a:off x="2748915" y="5750362"/>
            <a:ext cx="9843492" cy="355402"/>
          </a:xfrm>
          <a:prstGeom prst="rect">
            <a:avLst/>
          </a:prstGeom>
          <a:noFill/>
          <a:ln/>
        </p:spPr>
        <p:txBody>
          <a:bodyPr wrap="none" rtlCol="0" anchor="t"/>
          <a:lstStyle/>
          <a:p>
            <a:pPr algn="l" lvl="1" marL="6858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BeautifulSoup tutorials.</a:t>
            </a:r>
            <a:endParaRPr lang="en-US" sz="1750" dirty="0"/>
          </a:p>
        </p:txBody>
      </p:sp>
      <p:pic>
        <p:nvPicPr>
          <p:cNvPr id="11" name="Image 1" descr="preencoded.png">
            <a:hlinkClick r:id="rId3" tooltip=""/>
          </p:cNvPr>
          <p:cNvPicPr>
            <a:picLocks noChangeAspect="1"/>
          </p:cNvPicPr>
          <p:nvPr/>
        </p:nvPicPr>
        <p:blipFill>
          <a:blip r:embed="rId2"/>
          <a:stretch>
            <a:fillRect/>
          </a:stretch>
        </p:blipFill>
        <p:spPr>
          <a:xfrm>
            <a:off x="12242153" y="7589520"/>
            <a:ext cx="2296807" cy="5486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sp>
        <p:nvSpPr>
          <p:cNvPr id="4" name="Text 1"/>
          <p:cNvSpPr/>
          <p:nvPr/>
        </p:nvSpPr>
        <p:spPr>
          <a:xfrm>
            <a:off x="2037993" y="813316"/>
            <a:ext cx="5554980" cy="694373"/>
          </a:xfrm>
          <a:prstGeom prst="rect">
            <a:avLst/>
          </a:prstGeom>
          <a:noFill/>
          <a:ln/>
        </p:spPr>
        <p:txBody>
          <a:bodyPr wrap="none" rtlCol="0" anchor="t"/>
          <a:lstStyle/>
          <a:p>
            <a:pPr indent="0" marL="0">
              <a:lnSpc>
                <a:spcPts val="5468"/>
              </a:lnSpc>
              <a:buNone/>
            </a:pPr>
            <a:r>
              <a:rPr lang="en-US" sz="4374" dirty="0">
                <a:solidFill>
                  <a:srgbClr val="AE8625"/>
                </a:solidFill>
                <a:latin typeface="Prata" pitchFamily="34" charset="0"/>
                <a:ea typeface="Prata" pitchFamily="34" charset="-122"/>
                <a:cs typeface="Prata" pitchFamily="34" charset="-120"/>
              </a:rPr>
              <a:t>Tools</a:t>
            </a:r>
            <a:endParaRPr lang="en-US" sz="4374" dirty="0"/>
          </a:p>
        </p:txBody>
      </p:sp>
      <p:sp>
        <p:nvSpPr>
          <p:cNvPr id="5" name="Shape 2"/>
          <p:cNvSpPr/>
          <p:nvPr/>
        </p:nvSpPr>
        <p:spPr>
          <a:xfrm>
            <a:off x="2037993" y="1952030"/>
            <a:ext cx="10554414" cy="5464254"/>
          </a:xfrm>
          <a:prstGeom prst="roundRect">
            <a:avLst>
              <a:gd name="adj" fmla="val 1220"/>
            </a:avLst>
          </a:prstGeom>
          <a:solidFill>
            <a:srgbClr val="2D3033"/>
          </a:solidFill>
          <a:ln/>
        </p:spPr>
      </p:sp>
      <p:sp>
        <p:nvSpPr>
          <p:cNvPr id="6" name="Text 3"/>
          <p:cNvSpPr/>
          <p:nvPr/>
        </p:nvSpPr>
        <p:spPr>
          <a:xfrm>
            <a:off x="2260163" y="2174200"/>
            <a:ext cx="3359229" cy="416481"/>
          </a:xfrm>
          <a:prstGeom prst="rect">
            <a:avLst/>
          </a:prstGeom>
          <a:noFill/>
          <a:ln/>
        </p:spPr>
        <p:txBody>
          <a:bodyPr wrap="none" rtlCol="0" anchor="t"/>
          <a:lstStyle/>
          <a:p>
            <a:pPr indent="0" marL="0">
              <a:lnSpc>
                <a:spcPts val="3281"/>
              </a:lnSpc>
              <a:buNone/>
            </a:pPr>
            <a:r>
              <a:rPr lang="en-US" sz="2624" dirty="0">
                <a:solidFill>
                  <a:srgbClr val="AE8625"/>
                </a:solidFill>
                <a:latin typeface="Prata" pitchFamily="34" charset="0"/>
                <a:ea typeface="Prata" pitchFamily="34" charset="-122"/>
                <a:cs typeface="Prata" pitchFamily="34" charset="-120"/>
              </a:rPr>
              <a:t>Software &amp; Packages</a:t>
            </a:r>
            <a:endParaRPr lang="en-US" sz="2624" dirty="0"/>
          </a:p>
        </p:txBody>
      </p:sp>
      <p:sp>
        <p:nvSpPr>
          <p:cNvPr id="7" name="Text 4"/>
          <p:cNvSpPr/>
          <p:nvPr/>
        </p:nvSpPr>
        <p:spPr>
          <a:xfrm>
            <a:off x="2260163" y="2723912"/>
            <a:ext cx="2777490" cy="347186"/>
          </a:xfrm>
          <a:prstGeom prst="rect">
            <a:avLst/>
          </a:prstGeom>
          <a:noFill/>
          <a:ln/>
        </p:spPr>
        <p:txBody>
          <a:bodyPr wrap="none" rtlCol="0" anchor="t"/>
          <a:lstStyle/>
          <a:p>
            <a:pPr indent="0" marL="0">
              <a:lnSpc>
                <a:spcPts val="2734"/>
              </a:lnSpc>
              <a:buNone/>
            </a:pPr>
            <a:r>
              <a:rPr lang="en-US" sz="2187" dirty="0">
                <a:solidFill>
                  <a:srgbClr val="AE8625"/>
                </a:solidFill>
                <a:latin typeface="Prata" pitchFamily="34" charset="0"/>
                <a:ea typeface="Prata" pitchFamily="34" charset="-122"/>
                <a:cs typeface="Prata" pitchFamily="34" charset="-120"/>
              </a:rPr>
              <a:t>Python</a:t>
            </a:r>
            <a:endParaRPr lang="en-US" sz="2187" dirty="0"/>
          </a:p>
        </p:txBody>
      </p:sp>
      <p:sp>
        <p:nvSpPr>
          <p:cNvPr id="8" name="Text 5"/>
          <p:cNvSpPr/>
          <p:nvPr/>
        </p:nvSpPr>
        <p:spPr>
          <a:xfrm>
            <a:off x="2971086" y="3204329"/>
            <a:ext cx="9399151" cy="355402"/>
          </a:xfrm>
          <a:prstGeom prst="rect">
            <a:avLst/>
          </a:prstGeom>
          <a:noFill/>
          <a:ln/>
        </p:spPr>
        <p:txBody>
          <a:bodyPr wrap="none" rtlCol="0" anchor="t"/>
          <a:lstStyle/>
          <a:p>
            <a:pPr algn="l" lvl="1" marL="6858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Pandas - Several tasks</a:t>
            </a:r>
            <a:endParaRPr lang="en-US" sz="1750" dirty="0"/>
          </a:p>
        </p:txBody>
      </p:sp>
      <p:sp>
        <p:nvSpPr>
          <p:cNvPr id="9" name="Text 6"/>
          <p:cNvSpPr/>
          <p:nvPr/>
        </p:nvSpPr>
        <p:spPr>
          <a:xfrm>
            <a:off x="2971086" y="3648551"/>
            <a:ext cx="9399151" cy="355402"/>
          </a:xfrm>
          <a:prstGeom prst="rect">
            <a:avLst/>
          </a:prstGeom>
          <a:noFill/>
          <a:ln/>
        </p:spPr>
        <p:txBody>
          <a:bodyPr wrap="none" rtlCol="0" anchor="t"/>
          <a:lstStyle/>
          <a:p>
            <a:pPr algn="l" lvl="1" marL="6858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Spotipy - Request of information</a:t>
            </a:r>
            <a:endParaRPr lang="en-US" sz="1750" dirty="0"/>
          </a:p>
        </p:txBody>
      </p:sp>
      <p:sp>
        <p:nvSpPr>
          <p:cNvPr id="10" name="Text 7"/>
          <p:cNvSpPr/>
          <p:nvPr/>
        </p:nvSpPr>
        <p:spPr>
          <a:xfrm>
            <a:off x="2971086" y="4092773"/>
            <a:ext cx="9399151" cy="355402"/>
          </a:xfrm>
          <a:prstGeom prst="rect">
            <a:avLst/>
          </a:prstGeom>
          <a:noFill/>
          <a:ln/>
        </p:spPr>
        <p:txBody>
          <a:bodyPr wrap="none" rtlCol="0" anchor="t"/>
          <a:lstStyle/>
          <a:p>
            <a:pPr algn="l" lvl="1" marL="6858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BeautifulSoup - Web scraping</a:t>
            </a:r>
            <a:endParaRPr lang="en-US" sz="1750" dirty="0"/>
          </a:p>
        </p:txBody>
      </p:sp>
      <p:sp>
        <p:nvSpPr>
          <p:cNvPr id="11" name="Text 8"/>
          <p:cNvSpPr/>
          <p:nvPr/>
        </p:nvSpPr>
        <p:spPr>
          <a:xfrm>
            <a:off x="2260163" y="4581406"/>
            <a:ext cx="2777490" cy="347186"/>
          </a:xfrm>
          <a:prstGeom prst="rect">
            <a:avLst/>
          </a:prstGeom>
          <a:noFill/>
          <a:ln/>
        </p:spPr>
        <p:txBody>
          <a:bodyPr wrap="none" rtlCol="0" anchor="t"/>
          <a:lstStyle/>
          <a:p>
            <a:pPr indent="0" marL="0">
              <a:lnSpc>
                <a:spcPts val="2734"/>
              </a:lnSpc>
              <a:buNone/>
            </a:pPr>
            <a:r>
              <a:rPr lang="en-US" sz="2187" dirty="0">
                <a:solidFill>
                  <a:srgbClr val="AE8625"/>
                </a:solidFill>
                <a:latin typeface="Prata" pitchFamily="34" charset="0"/>
                <a:ea typeface="Prata" pitchFamily="34" charset="-122"/>
                <a:cs typeface="Prata" pitchFamily="34" charset="-120"/>
              </a:rPr>
              <a:t>RStudio</a:t>
            </a:r>
            <a:endParaRPr lang="en-US" sz="2187" dirty="0"/>
          </a:p>
        </p:txBody>
      </p:sp>
      <p:sp>
        <p:nvSpPr>
          <p:cNvPr id="12" name="Text 9"/>
          <p:cNvSpPr/>
          <p:nvPr/>
        </p:nvSpPr>
        <p:spPr>
          <a:xfrm>
            <a:off x="2971086" y="5061823"/>
            <a:ext cx="9399151" cy="355402"/>
          </a:xfrm>
          <a:prstGeom prst="rect">
            <a:avLst/>
          </a:prstGeom>
          <a:noFill/>
          <a:ln/>
        </p:spPr>
        <p:txBody>
          <a:bodyPr wrap="none" rtlCol="0" anchor="t"/>
          <a:lstStyle/>
          <a:p>
            <a:pPr algn="l" lvl="1" marL="6858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dplyr – Several tasks</a:t>
            </a:r>
            <a:endParaRPr lang="en-US" sz="1750" dirty="0"/>
          </a:p>
        </p:txBody>
      </p:sp>
      <p:sp>
        <p:nvSpPr>
          <p:cNvPr id="13" name="Text 10"/>
          <p:cNvSpPr/>
          <p:nvPr/>
        </p:nvSpPr>
        <p:spPr>
          <a:xfrm>
            <a:off x="2971086" y="5506045"/>
            <a:ext cx="9399151" cy="355402"/>
          </a:xfrm>
          <a:prstGeom prst="rect">
            <a:avLst/>
          </a:prstGeom>
          <a:noFill/>
          <a:ln/>
        </p:spPr>
        <p:txBody>
          <a:bodyPr wrap="none" rtlCol="0" anchor="t"/>
          <a:lstStyle/>
          <a:p>
            <a:pPr algn="l" lvl="1" marL="6858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stringi – Remove accents</a:t>
            </a:r>
            <a:endParaRPr lang="en-US" sz="1750" dirty="0"/>
          </a:p>
        </p:txBody>
      </p:sp>
      <p:sp>
        <p:nvSpPr>
          <p:cNvPr id="14" name="Text 11"/>
          <p:cNvSpPr/>
          <p:nvPr/>
        </p:nvSpPr>
        <p:spPr>
          <a:xfrm>
            <a:off x="2971086" y="5950268"/>
            <a:ext cx="9399151" cy="355402"/>
          </a:xfrm>
          <a:prstGeom prst="rect">
            <a:avLst/>
          </a:prstGeom>
          <a:noFill/>
          <a:ln/>
        </p:spPr>
        <p:txBody>
          <a:bodyPr wrap="none" rtlCol="0" anchor="t"/>
          <a:lstStyle/>
          <a:p>
            <a:pPr algn="l" lvl="1" marL="6858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stringdist – Find closest match</a:t>
            </a:r>
            <a:endParaRPr lang="en-US" sz="1750" dirty="0"/>
          </a:p>
        </p:txBody>
      </p:sp>
      <p:sp>
        <p:nvSpPr>
          <p:cNvPr id="15" name="Text 12"/>
          <p:cNvSpPr/>
          <p:nvPr/>
        </p:nvSpPr>
        <p:spPr>
          <a:xfrm>
            <a:off x="2971086" y="6394490"/>
            <a:ext cx="9399151" cy="355402"/>
          </a:xfrm>
          <a:prstGeom prst="rect">
            <a:avLst/>
          </a:prstGeom>
          <a:noFill/>
          <a:ln/>
        </p:spPr>
        <p:txBody>
          <a:bodyPr wrap="none" rtlCol="0" anchor="t"/>
          <a:lstStyle/>
          <a:p>
            <a:pPr algn="l" lvl="1" marL="6858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caret – Machine learning models</a:t>
            </a:r>
            <a:endParaRPr lang="en-US" sz="1750" dirty="0"/>
          </a:p>
        </p:txBody>
      </p:sp>
      <p:sp>
        <p:nvSpPr>
          <p:cNvPr id="16" name="Text 13"/>
          <p:cNvSpPr/>
          <p:nvPr/>
        </p:nvSpPr>
        <p:spPr>
          <a:xfrm>
            <a:off x="2971086" y="6838712"/>
            <a:ext cx="9399151" cy="355402"/>
          </a:xfrm>
          <a:prstGeom prst="rect">
            <a:avLst/>
          </a:prstGeom>
          <a:noFill/>
          <a:ln/>
        </p:spPr>
        <p:txBody>
          <a:bodyPr wrap="none" rtlCol="0" anchor="t"/>
          <a:lstStyle/>
          <a:p>
            <a:pPr algn="l" lvl="1" marL="6858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tibble, boot &amp; broom- Tables</a:t>
            </a:r>
            <a:endParaRPr lang="en-US" sz="1750" dirty="0"/>
          </a:p>
        </p:txBody>
      </p:sp>
      <p:pic>
        <p:nvPicPr>
          <p:cNvPr id="17" name="Image 1" descr="preencoded.png">
            <a:hlinkClick r:id="rId3" tooltip=""/>
          </p:cNvPr>
          <p:cNvPicPr>
            <a:picLocks noChangeAspect="1"/>
          </p:cNvPicPr>
          <p:nvPr/>
        </p:nvPicPr>
        <p:blipFill>
          <a:blip r:embed="rId2"/>
          <a:stretch>
            <a:fillRect/>
          </a:stretch>
        </p:blipFill>
        <p:spPr>
          <a:xfrm>
            <a:off x="12242153" y="7589520"/>
            <a:ext cx="2296807" cy="5486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sp>
        <p:nvSpPr>
          <p:cNvPr id="4" name="Text 1"/>
          <p:cNvSpPr/>
          <p:nvPr/>
        </p:nvSpPr>
        <p:spPr>
          <a:xfrm>
            <a:off x="2037993" y="1395174"/>
            <a:ext cx="5554980" cy="694373"/>
          </a:xfrm>
          <a:prstGeom prst="rect">
            <a:avLst/>
          </a:prstGeom>
          <a:noFill/>
          <a:ln/>
        </p:spPr>
        <p:txBody>
          <a:bodyPr wrap="none" rtlCol="0" anchor="t"/>
          <a:lstStyle/>
          <a:p>
            <a:pPr indent="0" marL="0">
              <a:lnSpc>
                <a:spcPts val="5468"/>
              </a:lnSpc>
              <a:buNone/>
            </a:pPr>
            <a:r>
              <a:rPr lang="en-US" sz="4374" dirty="0">
                <a:solidFill>
                  <a:srgbClr val="AE8625"/>
                </a:solidFill>
                <a:latin typeface="Prata" pitchFamily="34" charset="0"/>
                <a:ea typeface="Prata" pitchFamily="34" charset="-122"/>
                <a:cs typeface="Prata" pitchFamily="34" charset="-120"/>
              </a:rPr>
              <a:t>Next Steps</a:t>
            </a:r>
            <a:endParaRPr lang="en-US" sz="4374" dirty="0"/>
          </a:p>
        </p:txBody>
      </p:sp>
      <p:sp>
        <p:nvSpPr>
          <p:cNvPr id="5" name="Shape 2"/>
          <p:cNvSpPr/>
          <p:nvPr/>
        </p:nvSpPr>
        <p:spPr>
          <a:xfrm>
            <a:off x="2037993" y="2533888"/>
            <a:ext cx="3370064" cy="1813441"/>
          </a:xfrm>
          <a:prstGeom prst="roundRect">
            <a:avLst>
              <a:gd name="adj" fmla="val 3676"/>
            </a:avLst>
          </a:prstGeom>
          <a:solidFill>
            <a:srgbClr val="2D3033"/>
          </a:solidFill>
          <a:ln/>
        </p:spPr>
      </p:sp>
      <p:sp>
        <p:nvSpPr>
          <p:cNvPr id="6" name="Text 3"/>
          <p:cNvSpPr/>
          <p:nvPr/>
        </p:nvSpPr>
        <p:spPr>
          <a:xfrm>
            <a:off x="2260163" y="2756059"/>
            <a:ext cx="2777490" cy="347186"/>
          </a:xfrm>
          <a:prstGeom prst="rect">
            <a:avLst/>
          </a:prstGeom>
          <a:noFill/>
          <a:ln/>
        </p:spPr>
        <p:txBody>
          <a:bodyPr wrap="none" rtlCol="0" anchor="t"/>
          <a:lstStyle/>
          <a:p>
            <a:pPr indent="0" marL="0">
              <a:lnSpc>
                <a:spcPts val="2734"/>
              </a:lnSpc>
              <a:buNone/>
            </a:pPr>
            <a:r>
              <a:rPr lang="en-US" sz="2187" dirty="0">
                <a:solidFill>
                  <a:srgbClr val="AE8625"/>
                </a:solidFill>
                <a:latin typeface="Prata" pitchFamily="34" charset="0"/>
                <a:ea typeface="Prata" pitchFamily="34" charset="-122"/>
                <a:cs typeface="Prata" pitchFamily="34" charset="-120"/>
              </a:rPr>
              <a:t>Dependent variable</a:t>
            </a:r>
            <a:endParaRPr lang="en-US" sz="2187" dirty="0"/>
          </a:p>
        </p:txBody>
      </p:sp>
      <p:sp>
        <p:nvSpPr>
          <p:cNvPr id="7" name="Text 4"/>
          <p:cNvSpPr/>
          <p:nvPr/>
        </p:nvSpPr>
        <p:spPr>
          <a:xfrm>
            <a:off x="2260163" y="3236476"/>
            <a:ext cx="2925723" cy="888682"/>
          </a:xfrm>
          <a:prstGeom prst="rect">
            <a:avLst/>
          </a:prstGeom>
          <a:noFill/>
          <a:ln/>
        </p:spPr>
        <p:txBody>
          <a:bodyPr wrap="square" rtlCol="0" anchor="t"/>
          <a:lstStyle/>
          <a:p>
            <a:pPr indent="0" marL="0">
              <a:lnSpc>
                <a:spcPts val="3499"/>
              </a:lnSpc>
              <a:buNone/>
            </a:pPr>
            <a:r>
              <a:rPr lang="en-US" sz="2187" dirty="0">
                <a:solidFill>
                  <a:srgbClr val="CFCBBF"/>
                </a:solidFill>
                <a:latin typeface="Raleway" pitchFamily="34" charset="0"/>
                <a:ea typeface="Raleway" pitchFamily="34" charset="-122"/>
                <a:cs typeface="Raleway" pitchFamily="34" charset="-120"/>
              </a:rPr>
              <a:t> Billboard peak vs. Spotify popularity.</a:t>
            </a:r>
            <a:endParaRPr lang="en-US" sz="2187" dirty="0"/>
          </a:p>
        </p:txBody>
      </p:sp>
      <p:sp>
        <p:nvSpPr>
          <p:cNvPr id="8" name="Shape 5"/>
          <p:cNvSpPr/>
          <p:nvPr/>
        </p:nvSpPr>
        <p:spPr>
          <a:xfrm>
            <a:off x="5630228" y="2533888"/>
            <a:ext cx="3370064" cy="1813441"/>
          </a:xfrm>
          <a:prstGeom prst="roundRect">
            <a:avLst>
              <a:gd name="adj" fmla="val 3676"/>
            </a:avLst>
          </a:prstGeom>
          <a:solidFill>
            <a:srgbClr val="2D3033"/>
          </a:solidFill>
          <a:ln/>
        </p:spPr>
      </p:sp>
      <p:sp>
        <p:nvSpPr>
          <p:cNvPr id="9" name="Text 6"/>
          <p:cNvSpPr/>
          <p:nvPr/>
        </p:nvSpPr>
        <p:spPr>
          <a:xfrm>
            <a:off x="5852398" y="2756059"/>
            <a:ext cx="2777490" cy="347186"/>
          </a:xfrm>
          <a:prstGeom prst="rect">
            <a:avLst/>
          </a:prstGeom>
          <a:noFill/>
          <a:ln/>
        </p:spPr>
        <p:txBody>
          <a:bodyPr wrap="none" rtlCol="0" anchor="t"/>
          <a:lstStyle/>
          <a:p>
            <a:pPr indent="0" marL="0">
              <a:lnSpc>
                <a:spcPts val="2734"/>
              </a:lnSpc>
              <a:buNone/>
            </a:pPr>
            <a:r>
              <a:rPr lang="en-US" sz="2187" dirty="0">
                <a:solidFill>
                  <a:srgbClr val="AE8625"/>
                </a:solidFill>
                <a:latin typeface="Prata" pitchFamily="34" charset="0"/>
                <a:ea typeface="Prata" pitchFamily="34" charset="-122"/>
                <a:cs typeface="Prata" pitchFamily="34" charset="-120"/>
              </a:rPr>
              <a:t>Observations</a:t>
            </a:r>
            <a:endParaRPr lang="en-US" sz="2187" dirty="0"/>
          </a:p>
        </p:txBody>
      </p:sp>
      <p:sp>
        <p:nvSpPr>
          <p:cNvPr id="10" name="Text 7"/>
          <p:cNvSpPr/>
          <p:nvPr/>
        </p:nvSpPr>
        <p:spPr>
          <a:xfrm>
            <a:off x="5852398" y="3236476"/>
            <a:ext cx="2925723" cy="888682"/>
          </a:xfrm>
          <a:prstGeom prst="rect">
            <a:avLst/>
          </a:prstGeom>
          <a:noFill/>
          <a:ln/>
        </p:spPr>
        <p:txBody>
          <a:bodyPr wrap="square" rtlCol="0" anchor="t"/>
          <a:lstStyle/>
          <a:p>
            <a:pPr indent="0" marL="0">
              <a:lnSpc>
                <a:spcPts val="3499"/>
              </a:lnSpc>
              <a:buNone/>
            </a:pPr>
            <a:r>
              <a:rPr lang="en-US" sz="2187" dirty="0">
                <a:solidFill>
                  <a:srgbClr val="CFCBBF"/>
                </a:solidFill>
                <a:latin typeface="Raleway" pitchFamily="34" charset="0"/>
                <a:ea typeface="Raleway" pitchFamily="34" charset="-122"/>
                <a:cs typeface="Raleway" pitchFamily="34" charset="-120"/>
              </a:rPr>
              <a:t>Bad Bunny vs. Latin Grammy nominees.</a:t>
            </a:r>
            <a:endParaRPr lang="en-US" sz="2187" dirty="0"/>
          </a:p>
        </p:txBody>
      </p:sp>
      <p:sp>
        <p:nvSpPr>
          <p:cNvPr id="11" name="Shape 8"/>
          <p:cNvSpPr/>
          <p:nvPr/>
        </p:nvSpPr>
        <p:spPr>
          <a:xfrm>
            <a:off x="9222462" y="2533888"/>
            <a:ext cx="3370064" cy="1813441"/>
          </a:xfrm>
          <a:prstGeom prst="roundRect">
            <a:avLst>
              <a:gd name="adj" fmla="val 3676"/>
            </a:avLst>
          </a:prstGeom>
          <a:solidFill>
            <a:srgbClr val="2D3033"/>
          </a:solidFill>
          <a:ln/>
        </p:spPr>
      </p:sp>
      <p:sp>
        <p:nvSpPr>
          <p:cNvPr id="12" name="Text 9"/>
          <p:cNvSpPr/>
          <p:nvPr/>
        </p:nvSpPr>
        <p:spPr>
          <a:xfrm>
            <a:off x="9444633" y="2756059"/>
            <a:ext cx="2777490" cy="347186"/>
          </a:xfrm>
          <a:prstGeom prst="rect">
            <a:avLst/>
          </a:prstGeom>
          <a:noFill/>
          <a:ln/>
        </p:spPr>
        <p:txBody>
          <a:bodyPr wrap="none" rtlCol="0" anchor="t"/>
          <a:lstStyle/>
          <a:p>
            <a:pPr indent="0" marL="0">
              <a:lnSpc>
                <a:spcPts val="2734"/>
              </a:lnSpc>
              <a:buNone/>
            </a:pPr>
            <a:r>
              <a:rPr lang="en-US" sz="2187" dirty="0">
                <a:solidFill>
                  <a:srgbClr val="AE8625"/>
                </a:solidFill>
                <a:latin typeface="Prata" pitchFamily="34" charset="0"/>
                <a:ea typeface="Prata" pitchFamily="34" charset="-122"/>
                <a:cs typeface="Prata" pitchFamily="34" charset="-120"/>
              </a:rPr>
              <a:t>Models</a:t>
            </a:r>
            <a:endParaRPr lang="en-US" sz="2187" dirty="0"/>
          </a:p>
        </p:txBody>
      </p:sp>
      <p:sp>
        <p:nvSpPr>
          <p:cNvPr id="13" name="Text 10"/>
          <p:cNvSpPr/>
          <p:nvPr/>
        </p:nvSpPr>
        <p:spPr>
          <a:xfrm>
            <a:off x="9444633" y="3236476"/>
            <a:ext cx="2925723" cy="888682"/>
          </a:xfrm>
          <a:prstGeom prst="rect">
            <a:avLst/>
          </a:prstGeom>
          <a:noFill/>
          <a:ln/>
        </p:spPr>
        <p:txBody>
          <a:bodyPr wrap="square" rtlCol="0" anchor="t"/>
          <a:lstStyle/>
          <a:p>
            <a:pPr indent="0" marL="0">
              <a:lnSpc>
                <a:spcPts val="3499"/>
              </a:lnSpc>
              <a:buNone/>
            </a:pPr>
            <a:r>
              <a:rPr lang="en-US" sz="2187" dirty="0">
                <a:solidFill>
                  <a:srgbClr val="CFCBBF"/>
                </a:solidFill>
                <a:latin typeface="Raleway" pitchFamily="34" charset="0"/>
                <a:ea typeface="Raleway" pitchFamily="34" charset="-122"/>
                <a:cs typeface="Raleway" pitchFamily="34" charset="-120"/>
              </a:rPr>
              <a:t>Test more Machine Learning models.</a:t>
            </a:r>
            <a:endParaRPr lang="en-US" sz="2187" dirty="0"/>
          </a:p>
        </p:txBody>
      </p:sp>
      <p:pic>
        <p:nvPicPr>
          <p:cNvPr id="14" name="Image 1" descr="preencoded.png">
            <a:hlinkClick r:id="rId3" tooltip=""/>
          </p:cNvPr>
          <p:cNvPicPr>
            <a:picLocks noChangeAspect="1"/>
          </p:cNvPicPr>
          <p:nvPr/>
        </p:nvPicPr>
        <p:blipFill>
          <a:blip r:embed="rId2"/>
          <a:stretch>
            <a:fillRect/>
          </a:stretch>
        </p:blipFill>
        <p:spPr>
          <a:xfrm>
            <a:off x="2037993" y="4597241"/>
            <a:ext cx="10554414" cy="2237184"/>
          </a:xfrm>
          <a:prstGeom prst="rect">
            <a:avLst/>
          </a:prstGeom>
        </p:spPr>
      </p:pic>
      <p:pic>
        <p:nvPicPr>
          <p:cNvPr id="15" name="Image 2" descr="preencoded.png">
            <a:hlinkClick r:id="rId5" tooltip=""/>
          </p:cNvPr>
          <p:cNvPicPr>
            <a:picLocks noChangeAspect="1"/>
          </p:cNvPicPr>
          <p:nvPr/>
        </p:nvPicPr>
        <p:blipFill>
          <a:blip r:embed="rId4"/>
          <a:stretch>
            <a:fillRect/>
          </a:stretch>
        </p:blipFill>
        <p:spPr>
          <a:xfrm>
            <a:off x="12242153" y="7589520"/>
            <a:ext cx="2296807" cy="5486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sp>
        <p:nvSpPr>
          <p:cNvPr id="4" name="Text 1"/>
          <p:cNvSpPr/>
          <p:nvPr/>
        </p:nvSpPr>
        <p:spPr>
          <a:xfrm>
            <a:off x="2037993" y="2229207"/>
            <a:ext cx="10554414" cy="1388745"/>
          </a:xfrm>
          <a:prstGeom prst="rect">
            <a:avLst/>
          </a:prstGeom>
          <a:noFill/>
          <a:ln/>
        </p:spPr>
        <p:txBody>
          <a:bodyPr wrap="square" rtlCol="0" anchor="t"/>
          <a:lstStyle/>
          <a:p>
            <a:pPr indent="0" marL="0">
              <a:lnSpc>
                <a:spcPts val="5468"/>
              </a:lnSpc>
              <a:buNone/>
            </a:pPr>
            <a:r>
              <a:rPr lang="en-US" sz="4374" dirty="0">
                <a:solidFill>
                  <a:srgbClr val="AE8625"/>
                </a:solidFill>
                <a:latin typeface="Prata" pitchFamily="34" charset="0"/>
                <a:ea typeface="Prata" pitchFamily="34" charset="-122"/>
                <a:cs typeface="Prata" pitchFamily="34" charset="-120"/>
              </a:rPr>
              <a:t>Unveiling the Secrets of Track Popularity</a:t>
            </a:r>
            <a:endParaRPr lang="en-US" sz="4374" dirty="0"/>
          </a:p>
        </p:txBody>
      </p:sp>
      <p:sp>
        <p:nvSpPr>
          <p:cNvPr id="5" name="Text 2"/>
          <p:cNvSpPr/>
          <p:nvPr/>
        </p:nvSpPr>
        <p:spPr>
          <a:xfrm>
            <a:off x="2037993" y="4062293"/>
            <a:ext cx="10554414" cy="355402"/>
          </a:xfrm>
          <a:prstGeom prst="rect">
            <a:avLst/>
          </a:prstGeom>
          <a:noFill/>
          <a:ln/>
        </p:spPr>
        <p:txBody>
          <a:bodyPr wrap="none" rtlCol="0" anchor="t"/>
          <a:lstStyle/>
          <a:p>
            <a:pPr indent="0" marL="0">
              <a:lnSpc>
                <a:spcPts val="2799"/>
              </a:lnSpc>
              <a:buNone/>
            </a:pPr>
            <a:r>
              <a:rPr lang="en-US" sz="1750" dirty="0">
                <a:solidFill>
                  <a:srgbClr val="CFCBBF"/>
                </a:solidFill>
                <a:latin typeface="Raleway" pitchFamily="34" charset="0"/>
                <a:ea typeface="Raleway" pitchFamily="34" charset="-122"/>
                <a:cs typeface="Raleway" pitchFamily="34" charset="-120"/>
              </a:rPr>
              <a:t>There are two main approaches to unraveling what makes a hit</a:t>
            </a:r>
            <a:endParaRPr lang="en-US" sz="1750" dirty="0"/>
          </a:p>
        </p:txBody>
      </p:sp>
      <p:sp>
        <p:nvSpPr>
          <p:cNvPr id="6" name="Text 3"/>
          <p:cNvSpPr/>
          <p:nvPr/>
        </p:nvSpPr>
        <p:spPr>
          <a:xfrm>
            <a:off x="2393394" y="4756428"/>
            <a:ext cx="4650819" cy="355402"/>
          </a:xfrm>
          <a:prstGeom prst="rect">
            <a:avLst/>
          </a:prstGeom>
          <a:noFill/>
          <a:ln/>
        </p:spPr>
        <p:txBody>
          <a:bodyPr wrap="none" rtlCol="0" anchor="t"/>
          <a:lstStyle/>
          <a:p>
            <a:pPr algn="l" marL="3429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Sociodemographics</a:t>
            </a:r>
            <a:endParaRPr lang="en-US" sz="1750" dirty="0"/>
          </a:p>
        </p:txBody>
      </p:sp>
      <p:sp>
        <p:nvSpPr>
          <p:cNvPr id="7" name="Text 4"/>
          <p:cNvSpPr/>
          <p:nvPr/>
        </p:nvSpPr>
        <p:spPr>
          <a:xfrm>
            <a:off x="2748915" y="5200650"/>
            <a:ext cx="4295299" cy="355402"/>
          </a:xfrm>
          <a:prstGeom prst="rect">
            <a:avLst/>
          </a:prstGeom>
          <a:noFill/>
          <a:ln/>
        </p:spPr>
        <p:txBody>
          <a:bodyPr wrap="none" rtlCol="0" anchor="t"/>
          <a:lstStyle/>
          <a:p>
            <a:pPr algn="l" lvl="1" marL="6858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Explore how people shape cultural trends</a:t>
            </a:r>
            <a:endParaRPr lang="en-US" sz="1750" dirty="0"/>
          </a:p>
        </p:txBody>
      </p:sp>
      <p:sp>
        <p:nvSpPr>
          <p:cNvPr id="8" name="Text 5"/>
          <p:cNvSpPr/>
          <p:nvPr/>
        </p:nvSpPr>
        <p:spPr>
          <a:xfrm>
            <a:off x="7949208" y="4756428"/>
            <a:ext cx="4650819" cy="355402"/>
          </a:xfrm>
          <a:prstGeom prst="rect">
            <a:avLst/>
          </a:prstGeom>
          <a:noFill/>
          <a:ln/>
        </p:spPr>
        <p:txBody>
          <a:bodyPr wrap="none" rtlCol="0" anchor="t"/>
          <a:lstStyle/>
          <a:p>
            <a:pPr algn="l" marL="3429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Music Factors</a:t>
            </a:r>
            <a:endParaRPr lang="en-US" sz="1750" dirty="0"/>
          </a:p>
        </p:txBody>
      </p:sp>
      <p:sp>
        <p:nvSpPr>
          <p:cNvPr id="9" name="Text 6"/>
          <p:cNvSpPr/>
          <p:nvPr/>
        </p:nvSpPr>
        <p:spPr>
          <a:xfrm>
            <a:off x="8304728" y="5200650"/>
            <a:ext cx="4295299" cy="710803"/>
          </a:xfrm>
          <a:prstGeom prst="rect">
            <a:avLst/>
          </a:prstGeom>
          <a:noFill/>
          <a:ln/>
        </p:spPr>
        <p:txBody>
          <a:bodyPr wrap="square" rtlCol="0" anchor="t"/>
          <a:lstStyle/>
          <a:p>
            <a:pPr algn="l" lvl="1" marL="6858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Uncover the key attributes that drive consumer choice</a:t>
            </a:r>
            <a:endParaRPr lang="en-US" sz="1750" dirty="0"/>
          </a:p>
        </p:txBody>
      </p:sp>
      <p:pic>
        <p:nvPicPr>
          <p:cNvPr id="10" name="Image 1" descr="preencoded.png">
            <a:hlinkClick r:id="rId3" tooltip=""/>
          </p:cNvPr>
          <p:cNvPicPr>
            <a:picLocks noChangeAspect="1"/>
          </p:cNvPicPr>
          <p:nvPr/>
        </p:nvPicPr>
        <p:blipFill>
          <a:blip r:embed="rId2"/>
          <a:stretch>
            <a:fillRect/>
          </a:stretch>
        </p:blipFill>
        <p:spPr>
          <a:xfrm>
            <a:off x="12242153" y="7589520"/>
            <a:ext cx="2296807" cy="54864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12336304"/>
          </a:xfrm>
          <a:prstGeom prst="rect">
            <a:avLst/>
          </a:prstGeom>
          <a:solidFill>
            <a:srgbClr val="1B1C1D"/>
          </a:solidFill>
          <a:ln/>
        </p:spPr>
      </p:sp>
      <p:sp>
        <p:nvSpPr>
          <p:cNvPr id="4" name="Text 1"/>
          <p:cNvSpPr/>
          <p:nvPr/>
        </p:nvSpPr>
        <p:spPr>
          <a:xfrm>
            <a:off x="3621167" y="427673"/>
            <a:ext cx="4675465" cy="486013"/>
          </a:xfrm>
          <a:prstGeom prst="rect">
            <a:avLst/>
          </a:prstGeom>
          <a:noFill/>
          <a:ln/>
        </p:spPr>
        <p:txBody>
          <a:bodyPr wrap="none" rtlCol="0" anchor="t"/>
          <a:lstStyle/>
          <a:p>
            <a:pPr indent="0" marL="0">
              <a:lnSpc>
                <a:spcPts val="3827"/>
              </a:lnSpc>
              <a:buNone/>
            </a:pPr>
            <a:r>
              <a:rPr lang="en-US" sz="3062" dirty="0">
                <a:solidFill>
                  <a:srgbClr val="AE8625"/>
                </a:solidFill>
                <a:latin typeface="Prata" pitchFamily="34" charset="0"/>
                <a:ea typeface="Prata" pitchFamily="34" charset="-122"/>
                <a:cs typeface="Prata" pitchFamily="34" charset="-120"/>
              </a:rPr>
              <a:t>Spotify’s Sound Features</a:t>
            </a:r>
            <a:endParaRPr lang="en-US" sz="3062" dirty="0"/>
          </a:p>
        </p:txBody>
      </p:sp>
      <p:sp>
        <p:nvSpPr>
          <p:cNvPr id="5" name="Text 2"/>
          <p:cNvSpPr/>
          <p:nvPr/>
        </p:nvSpPr>
        <p:spPr>
          <a:xfrm>
            <a:off x="3777139" y="1325523"/>
            <a:ext cx="2147292"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Sound Feature</a:t>
            </a:r>
            <a:endParaRPr lang="en-US" sz="1225" dirty="0"/>
          </a:p>
        </p:txBody>
      </p:sp>
      <p:sp>
        <p:nvSpPr>
          <p:cNvPr id="6" name="Text 3"/>
          <p:cNvSpPr/>
          <p:nvPr/>
        </p:nvSpPr>
        <p:spPr>
          <a:xfrm>
            <a:off x="6243042" y="1325523"/>
            <a:ext cx="2143482"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Measurement</a:t>
            </a:r>
            <a:endParaRPr lang="en-US" sz="1225" dirty="0"/>
          </a:p>
        </p:txBody>
      </p:sp>
      <p:sp>
        <p:nvSpPr>
          <p:cNvPr id="7" name="Text 4"/>
          <p:cNvSpPr/>
          <p:nvPr/>
        </p:nvSpPr>
        <p:spPr>
          <a:xfrm>
            <a:off x="8705136" y="1325523"/>
            <a:ext cx="2147292"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Definition</a:t>
            </a:r>
            <a:endParaRPr lang="en-US" sz="1225" dirty="0"/>
          </a:p>
        </p:txBody>
      </p:sp>
      <p:sp>
        <p:nvSpPr>
          <p:cNvPr id="8" name="Shape 5"/>
          <p:cNvSpPr/>
          <p:nvPr/>
        </p:nvSpPr>
        <p:spPr>
          <a:xfrm>
            <a:off x="3621167" y="1675090"/>
            <a:ext cx="7387233" cy="699135"/>
          </a:xfrm>
          <a:prstGeom prst="rect">
            <a:avLst/>
          </a:prstGeom>
          <a:solidFill>
            <a:srgbClr val="2D3033"/>
          </a:solidFill>
          <a:ln/>
        </p:spPr>
      </p:sp>
      <p:sp>
        <p:nvSpPr>
          <p:cNvPr id="9" name="Text 6"/>
          <p:cNvSpPr/>
          <p:nvPr/>
        </p:nvSpPr>
        <p:spPr>
          <a:xfrm>
            <a:off x="3777139" y="1775936"/>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Peak</a:t>
            </a:r>
            <a:endParaRPr lang="en-US" sz="1225" dirty="0"/>
          </a:p>
        </p:txBody>
      </p:sp>
      <p:sp>
        <p:nvSpPr>
          <p:cNvPr id="10" name="Text 7"/>
          <p:cNvSpPr/>
          <p:nvPr/>
        </p:nvSpPr>
        <p:spPr>
          <a:xfrm>
            <a:off x="6243042" y="1775936"/>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 to 1</a:t>
            </a:r>
            <a:endParaRPr lang="en-US" sz="1225" dirty="0"/>
          </a:p>
        </p:txBody>
      </p:sp>
      <p:sp>
        <p:nvSpPr>
          <p:cNvPr id="11" name="Text 8"/>
          <p:cNvSpPr/>
          <p:nvPr/>
        </p:nvSpPr>
        <p:spPr>
          <a:xfrm>
            <a:off x="8705136" y="1775936"/>
            <a:ext cx="2147292" cy="497443"/>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Track's peak position on the Billboard 'Hot 100'</a:t>
            </a:r>
            <a:endParaRPr lang="en-US" sz="1225" dirty="0"/>
          </a:p>
        </p:txBody>
      </p:sp>
      <p:sp>
        <p:nvSpPr>
          <p:cNvPr id="12" name="Text 9"/>
          <p:cNvSpPr/>
          <p:nvPr/>
        </p:nvSpPr>
        <p:spPr>
          <a:xfrm>
            <a:off x="3777139" y="2475071"/>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Loudness</a:t>
            </a:r>
            <a:endParaRPr lang="en-US" sz="1225" dirty="0"/>
          </a:p>
        </p:txBody>
      </p:sp>
      <p:sp>
        <p:nvSpPr>
          <p:cNvPr id="13" name="Text 10"/>
          <p:cNvSpPr/>
          <p:nvPr/>
        </p:nvSpPr>
        <p:spPr>
          <a:xfrm>
            <a:off x="6243042" y="2475071"/>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-60 to 1</a:t>
            </a:r>
            <a:endParaRPr lang="en-US" sz="1225" dirty="0"/>
          </a:p>
        </p:txBody>
      </p:sp>
      <p:sp>
        <p:nvSpPr>
          <p:cNvPr id="14" name="Text 11"/>
          <p:cNvSpPr/>
          <p:nvPr/>
        </p:nvSpPr>
        <p:spPr>
          <a:xfrm>
            <a:off x="8705136" y="2475071"/>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Track's loudness in decibels</a:t>
            </a:r>
            <a:endParaRPr lang="en-US" sz="1225" dirty="0"/>
          </a:p>
        </p:txBody>
      </p:sp>
      <p:sp>
        <p:nvSpPr>
          <p:cNvPr id="15" name="Shape 12"/>
          <p:cNvSpPr/>
          <p:nvPr/>
        </p:nvSpPr>
        <p:spPr>
          <a:xfrm>
            <a:off x="3621167" y="2824639"/>
            <a:ext cx="7387233" cy="450413"/>
          </a:xfrm>
          <a:prstGeom prst="rect">
            <a:avLst/>
          </a:prstGeom>
          <a:solidFill>
            <a:srgbClr val="2D3033"/>
          </a:solidFill>
          <a:ln/>
        </p:spPr>
      </p:sp>
      <p:sp>
        <p:nvSpPr>
          <p:cNvPr id="16" name="Text 13"/>
          <p:cNvSpPr/>
          <p:nvPr/>
        </p:nvSpPr>
        <p:spPr>
          <a:xfrm>
            <a:off x="3777139" y="2925485"/>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Valence</a:t>
            </a:r>
            <a:endParaRPr lang="en-US" sz="1225" dirty="0"/>
          </a:p>
        </p:txBody>
      </p:sp>
      <p:sp>
        <p:nvSpPr>
          <p:cNvPr id="17" name="Text 14"/>
          <p:cNvSpPr/>
          <p:nvPr/>
        </p:nvSpPr>
        <p:spPr>
          <a:xfrm>
            <a:off x="6243042" y="2925485"/>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 to 1</a:t>
            </a:r>
            <a:endParaRPr lang="en-US" sz="1225" dirty="0"/>
          </a:p>
        </p:txBody>
      </p:sp>
      <p:sp>
        <p:nvSpPr>
          <p:cNvPr id="18" name="Text 15"/>
          <p:cNvSpPr/>
          <p:nvPr/>
        </p:nvSpPr>
        <p:spPr>
          <a:xfrm>
            <a:off x="8705136" y="2925485"/>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Track's musical positiveness</a:t>
            </a:r>
            <a:endParaRPr lang="en-US" sz="1225" dirty="0"/>
          </a:p>
        </p:txBody>
      </p:sp>
      <p:sp>
        <p:nvSpPr>
          <p:cNvPr id="19" name="Text 16"/>
          <p:cNvSpPr/>
          <p:nvPr/>
        </p:nvSpPr>
        <p:spPr>
          <a:xfrm>
            <a:off x="3777139" y="3375898"/>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Energy</a:t>
            </a:r>
            <a:endParaRPr lang="en-US" sz="1225" dirty="0"/>
          </a:p>
        </p:txBody>
      </p:sp>
      <p:sp>
        <p:nvSpPr>
          <p:cNvPr id="20" name="Text 17"/>
          <p:cNvSpPr/>
          <p:nvPr/>
        </p:nvSpPr>
        <p:spPr>
          <a:xfrm>
            <a:off x="6243042" y="3375898"/>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 to 1</a:t>
            </a:r>
            <a:endParaRPr lang="en-US" sz="1225" dirty="0"/>
          </a:p>
        </p:txBody>
      </p:sp>
      <p:sp>
        <p:nvSpPr>
          <p:cNvPr id="21" name="Text 18"/>
          <p:cNvSpPr/>
          <p:nvPr/>
        </p:nvSpPr>
        <p:spPr>
          <a:xfrm>
            <a:off x="8705136" y="3375898"/>
            <a:ext cx="2147292" cy="497443"/>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Track's perceived intensity and activity</a:t>
            </a:r>
            <a:endParaRPr lang="en-US" sz="1225" dirty="0"/>
          </a:p>
        </p:txBody>
      </p:sp>
      <p:sp>
        <p:nvSpPr>
          <p:cNvPr id="22" name="Shape 19"/>
          <p:cNvSpPr/>
          <p:nvPr/>
        </p:nvSpPr>
        <p:spPr>
          <a:xfrm>
            <a:off x="3621167" y="3974187"/>
            <a:ext cx="7387233" cy="699135"/>
          </a:xfrm>
          <a:prstGeom prst="rect">
            <a:avLst/>
          </a:prstGeom>
          <a:solidFill>
            <a:srgbClr val="2D3033"/>
          </a:solidFill>
          <a:ln/>
        </p:spPr>
      </p:sp>
      <p:sp>
        <p:nvSpPr>
          <p:cNvPr id="23" name="Text 20"/>
          <p:cNvSpPr/>
          <p:nvPr/>
        </p:nvSpPr>
        <p:spPr>
          <a:xfrm>
            <a:off x="3777139" y="4075033"/>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Danceability</a:t>
            </a:r>
            <a:endParaRPr lang="en-US" sz="1225" dirty="0"/>
          </a:p>
        </p:txBody>
      </p:sp>
      <p:sp>
        <p:nvSpPr>
          <p:cNvPr id="24" name="Text 21"/>
          <p:cNvSpPr/>
          <p:nvPr/>
        </p:nvSpPr>
        <p:spPr>
          <a:xfrm>
            <a:off x="6243042" y="4075033"/>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 to 1</a:t>
            </a:r>
            <a:endParaRPr lang="en-US" sz="1225" dirty="0"/>
          </a:p>
        </p:txBody>
      </p:sp>
      <p:sp>
        <p:nvSpPr>
          <p:cNvPr id="25" name="Text 22"/>
          <p:cNvSpPr/>
          <p:nvPr/>
        </p:nvSpPr>
        <p:spPr>
          <a:xfrm>
            <a:off x="8705136" y="4075033"/>
            <a:ext cx="2147292" cy="497443"/>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How suitable for dancing the track is?</a:t>
            </a:r>
            <a:endParaRPr lang="en-US" sz="1225" dirty="0"/>
          </a:p>
        </p:txBody>
      </p:sp>
      <p:sp>
        <p:nvSpPr>
          <p:cNvPr id="26" name="Text 23"/>
          <p:cNvSpPr/>
          <p:nvPr/>
        </p:nvSpPr>
        <p:spPr>
          <a:xfrm>
            <a:off x="3777139" y="4774168"/>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Speechiness</a:t>
            </a:r>
            <a:endParaRPr lang="en-US" sz="1225" dirty="0"/>
          </a:p>
        </p:txBody>
      </p:sp>
      <p:sp>
        <p:nvSpPr>
          <p:cNvPr id="27" name="Text 24"/>
          <p:cNvSpPr/>
          <p:nvPr/>
        </p:nvSpPr>
        <p:spPr>
          <a:xfrm>
            <a:off x="6243042" y="4774168"/>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 to 1</a:t>
            </a:r>
            <a:endParaRPr lang="en-US" sz="1225" dirty="0"/>
          </a:p>
        </p:txBody>
      </p:sp>
      <p:sp>
        <p:nvSpPr>
          <p:cNvPr id="28" name="Text 25"/>
          <p:cNvSpPr/>
          <p:nvPr/>
        </p:nvSpPr>
        <p:spPr>
          <a:xfrm>
            <a:off x="8705136" y="4774168"/>
            <a:ext cx="2147292" cy="497443"/>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Track's presence of spoken words</a:t>
            </a:r>
            <a:endParaRPr lang="en-US" sz="1225" dirty="0"/>
          </a:p>
        </p:txBody>
      </p:sp>
      <p:sp>
        <p:nvSpPr>
          <p:cNvPr id="29" name="Shape 26"/>
          <p:cNvSpPr/>
          <p:nvPr/>
        </p:nvSpPr>
        <p:spPr>
          <a:xfrm>
            <a:off x="3621167" y="5372457"/>
            <a:ext cx="7387233" cy="699135"/>
          </a:xfrm>
          <a:prstGeom prst="rect">
            <a:avLst/>
          </a:prstGeom>
          <a:solidFill>
            <a:srgbClr val="2D3033"/>
          </a:solidFill>
          <a:ln/>
        </p:spPr>
      </p:sp>
      <p:sp>
        <p:nvSpPr>
          <p:cNvPr id="30" name="Text 27"/>
          <p:cNvSpPr/>
          <p:nvPr/>
        </p:nvSpPr>
        <p:spPr>
          <a:xfrm>
            <a:off x="3777139" y="5473303"/>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Liveness</a:t>
            </a:r>
            <a:endParaRPr lang="en-US" sz="1225" dirty="0"/>
          </a:p>
        </p:txBody>
      </p:sp>
      <p:sp>
        <p:nvSpPr>
          <p:cNvPr id="31" name="Text 28"/>
          <p:cNvSpPr/>
          <p:nvPr/>
        </p:nvSpPr>
        <p:spPr>
          <a:xfrm>
            <a:off x="6243042" y="5473303"/>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 to 1</a:t>
            </a:r>
            <a:endParaRPr lang="en-US" sz="1225" dirty="0"/>
          </a:p>
        </p:txBody>
      </p:sp>
      <p:sp>
        <p:nvSpPr>
          <p:cNvPr id="32" name="Text 29"/>
          <p:cNvSpPr/>
          <p:nvPr/>
        </p:nvSpPr>
        <p:spPr>
          <a:xfrm>
            <a:off x="8705136" y="5473303"/>
            <a:ext cx="2147292" cy="497443"/>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Presence of an audience in the record</a:t>
            </a:r>
            <a:endParaRPr lang="en-US" sz="1225" dirty="0"/>
          </a:p>
        </p:txBody>
      </p:sp>
      <p:sp>
        <p:nvSpPr>
          <p:cNvPr id="33" name="Text 30"/>
          <p:cNvSpPr/>
          <p:nvPr/>
        </p:nvSpPr>
        <p:spPr>
          <a:xfrm>
            <a:off x="3777139" y="6172438"/>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Key</a:t>
            </a:r>
            <a:endParaRPr lang="en-US" sz="1225" dirty="0"/>
          </a:p>
        </p:txBody>
      </p:sp>
      <p:sp>
        <p:nvSpPr>
          <p:cNvPr id="34" name="Text 31"/>
          <p:cNvSpPr/>
          <p:nvPr/>
        </p:nvSpPr>
        <p:spPr>
          <a:xfrm>
            <a:off x="6243042" y="6172438"/>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 to 11</a:t>
            </a:r>
            <a:endParaRPr lang="en-US" sz="1225" dirty="0"/>
          </a:p>
        </p:txBody>
      </p:sp>
      <p:sp>
        <p:nvSpPr>
          <p:cNvPr id="35" name="Text 32"/>
          <p:cNvSpPr/>
          <p:nvPr/>
        </p:nvSpPr>
        <p:spPr>
          <a:xfrm>
            <a:off x="8705136" y="6172438"/>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Pitch Class notation</a:t>
            </a:r>
            <a:endParaRPr lang="en-US" sz="1225" dirty="0"/>
          </a:p>
        </p:txBody>
      </p:sp>
      <p:sp>
        <p:nvSpPr>
          <p:cNvPr id="36" name="Shape 33"/>
          <p:cNvSpPr/>
          <p:nvPr/>
        </p:nvSpPr>
        <p:spPr>
          <a:xfrm>
            <a:off x="3621167" y="6522006"/>
            <a:ext cx="7387233" cy="947857"/>
          </a:xfrm>
          <a:prstGeom prst="rect">
            <a:avLst/>
          </a:prstGeom>
          <a:solidFill>
            <a:srgbClr val="2D3033"/>
          </a:solidFill>
          <a:ln/>
        </p:spPr>
      </p:sp>
      <p:sp>
        <p:nvSpPr>
          <p:cNvPr id="37" name="Text 34"/>
          <p:cNvSpPr/>
          <p:nvPr/>
        </p:nvSpPr>
        <p:spPr>
          <a:xfrm>
            <a:off x="3777139" y="6622852"/>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Mode/Melodic Scale</a:t>
            </a:r>
            <a:endParaRPr lang="en-US" sz="1225" dirty="0"/>
          </a:p>
        </p:txBody>
      </p:sp>
      <p:sp>
        <p:nvSpPr>
          <p:cNvPr id="38" name="Text 35"/>
          <p:cNvSpPr/>
          <p:nvPr/>
        </p:nvSpPr>
        <p:spPr>
          <a:xfrm>
            <a:off x="6243042" y="6622852"/>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 to 1</a:t>
            </a:r>
            <a:endParaRPr lang="en-US" sz="1225" dirty="0"/>
          </a:p>
        </p:txBody>
      </p:sp>
      <p:sp>
        <p:nvSpPr>
          <p:cNvPr id="39" name="Text 36"/>
          <p:cNvSpPr/>
          <p:nvPr/>
        </p:nvSpPr>
        <p:spPr>
          <a:xfrm>
            <a:off x="8705136" y="6622852"/>
            <a:ext cx="2147292" cy="746165"/>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Scale from which track's melodic content is derived (minor vs. major)</a:t>
            </a:r>
            <a:endParaRPr lang="en-US" sz="1225" dirty="0"/>
          </a:p>
        </p:txBody>
      </p:sp>
      <p:sp>
        <p:nvSpPr>
          <p:cNvPr id="40" name="Text 37"/>
          <p:cNvSpPr/>
          <p:nvPr/>
        </p:nvSpPr>
        <p:spPr>
          <a:xfrm>
            <a:off x="3777139" y="7570708"/>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Year</a:t>
            </a:r>
            <a:endParaRPr lang="en-US" sz="1225" dirty="0"/>
          </a:p>
        </p:txBody>
      </p:sp>
      <p:sp>
        <p:nvSpPr>
          <p:cNvPr id="41" name="Text 38"/>
          <p:cNvSpPr/>
          <p:nvPr/>
        </p:nvSpPr>
        <p:spPr>
          <a:xfrm>
            <a:off x="6243042" y="7570708"/>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2017 to 2023</a:t>
            </a:r>
            <a:endParaRPr lang="en-US" sz="1225" dirty="0"/>
          </a:p>
        </p:txBody>
      </p:sp>
      <p:sp>
        <p:nvSpPr>
          <p:cNvPr id="42" name="Text 39"/>
          <p:cNvSpPr/>
          <p:nvPr/>
        </p:nvSpPr>
        <p:spPr>
          <a:xfrm>
            <a:off x="8705136" y="7570708"/>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Track's year of release</a:t>
            </a:r>
            <a:endParaRPr lang="en-US" sz="1225" dirty="0"/>
          </a:p>
        </p:txBody>
      </p:sp>
      <p:pic>
        <p:nvPicPr>
          <p:cNvPr id="43" name="Image 1" descr="preencoded.png">    </p:cNvPr>
          <p:cNvPicPr>
            <a:picLocks noChangeAspect="1"/>
          </p:cNvPicPr>
          <p:nvPr/>
        </p:nvPicPr>
        <p:blipFill>
          <a:blip r:embed="rId2"/>
          <a:stretch>
            <a:fillRect/>
          </a:stretch>
        </p:blipFill>
        <p:spPr>
          <a:xfrm>
            <a:off x="3621167" y="8095178"/>
            <a:ext cx="7388066" cy="866061"/>
          </a:xfrm>
          <a:prstGeom prst="rect">
            <a:avLst/>
          </a:prstGeom>
        </p:spPr>
      </p:pic>
      <p:pic>
        <p:nvPicPr>
          <p:cNvPr id="44" name="Image 2" descr="preencoded.png">
            <a:hlinkClick r:id="rId4" tooltip=""/>
          </p:cNvPr>
          <p:cNvPicPr>
            <a:picLocks noChangeAspect="1"/>
          </p:cNvPicPr>
          <p:nvPr/>
        </p:nvPicPr>
        <p:blipFill>
          <a:blip r:embed="rId3"/>
          <a:stretch>
            <a:fillRect/>
          </a:stretch>
        </p:blipFill>
        <p:spPr>
          <a:xfrm>
            <a:off x="3621167" y="9174956"/>
            <a:ext cx="1187291" cy="434697"/>
          </a:xfrm>
          <a:prstGeom prst="rect">
            <a:avLst/>
          </a:prstGeom>
        </p:spPr>
      </p:pic>
      <p:pic>
        <p:nvPicPr>
          <p:cNvPr id="45" name="Image 3" descr="preencoded.png">
            <a:hlinkClick r:id="rId6" tooltip=""/>
          </p:cNvPr>
          <p:cNvPicPr>
            <a:picLocks noChangeAspect="1"/>
          </p:cNvPicPr>
          <p:nvPr/>
        </p:nvPicPr>
        <p:blipFill>
          <a:blip r:embed="rId5"/>
          <a:stretch>
            <a:fillRect/>
          </a:stretch>
        </p:blipFill>
        <p:spPr>
          <a:xfrm>
            <a:off x="6564273" y="9784556"/>
            <a:ext cx="1501735" cy="434697"/>
          </a:xfrm>
          <a:prstGeom prst="rect">
            <a:avLst/>
          </a:prstGeom>
        </p:spPr>
      </p:pic>
      <p:pic>
        <p:nvPicPr>
          <p:cNvPr id="46" name="Image 4" descr="preencoded.png">
            <a:hlinkClick r:id="rId8" tooltip=""/>
          </p:cNvPr>
          <p:cNvPicPr>
            <a:picLocks noChangeAspect="1"/>
          </p:cNvPicPr>
          <p:nvPr/>
        </p:nvPicPr>
        <p:blipFill>
          <a:blip r:embed="rId7"/>
          <a:stretch>
            <a:fillRect/>
          </a:stretch>
        </p:blipFill>
        <p:spPr>
          <a:xfrm>
            <a:off x="10007322" y="10394156"/>
            <a:ext cx="1001911" cy="434697"/>
          </a:xfrm>
          <a:prstGeom prst="rect">
            <a:avLst/>
          </a:prstGeom>
        </p:spPr>
      </p:pic>
      <p:pic>
        <p:nvPicPr>
          <p:cNvPr id="47" name="Image 5" descr="preencoded.png">    </p:cNvPr>
          <p:cNvPicPr>
            <a:picLocks noChangeAspect="1"/>
          </p:cNvPicPr>
          <p:nvPr/>
        </p:nvPicPr>
        <p:blipFill>
          <a:blip r:embed="rId9"/>
          <a:stretch>
            <a:fillRect/>
          </a:stretch>
        </p:blipFill>
        <p:spPr>
          <a:xfrm>
            <a:off x="3621167" y="11003756"/>
            <a:ext cx="7388066" cy="866061"/>
          </a:xfrm>
          <a:prstGeom prst="rect">
            <a:avLst/>
          </a:prstGeom>
        </p:spPr>
      </p:pic>
      <p:pic>
        <p:nvPicPr>
          <p:cNvPr id="48" name="Image 6" descr="preencoded.png">
            <a:hlinkClick r:id="rId11" tooltip=""/>
          </p:cNvPr>
          <p:cNvPicPr>
            <a:picLocks noChangeAspect="1"/>
          </p:cNvPicPr>
          <p:nvPr/>
        </p:nvPicPr>
        <p:blipFill>
          <a:blip r:embed="rId10"/>
          <a:stretch>
            <a:fillRect/>
          </a:stretch>
        </p:blipFill>
        <p:spPr>
          <a:xfrm>
            <a:off x="12242153" y="7589520"/>
            <a:ext cx="2296807" cy="5486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sp>
        <p:nvSpPr>
          <p:cNvPr id="4" name="Text 1"/>
          <p:cNvSpPr/>
          <p:nvPr/>
        </p:nvSpPr>
        <p:spPr>
          <a:xfrm>
            <a:off x="2037993" y="2754154"/>
            <a:ext cx="5554980" cy="694373"/>
          </a:xfrm>
          <a:prstGeom prst="rect">
            <a:avLst/>
          </a:prstGeom>
          <a:noFill/>
          <a:ln/>
        </p:spPr>
        <p:txBody>
          <a:bodyPr wrap="none" rtlCol="0" anchor="t"/>
          <a:lstStyle/>
          <a:p>
            <a:pPr indent="0" marL="0">
              <a:lnSpc>
                <a:spcPts val="5468"/>
              </a:lnSpc>
              <a:buNone/>
            </a:pPr>
            <a:r>
              <a:rPr lang="en-US" sz="4374" dirty="0">
                <a:solidFill>
                  <a:srgbClr val="AE8625"/>
                </a:solidFill>
                <a:latin typeface="Prata" pitchFamily="34" charset="0"/>
                <a:ea typeface="Prata" pitchFamily="34" charset="-122"/>
                <a:cs typeface="Prata" pitchFamily="34" charset="-120"/>
              </a:rPr>
              <a:t>Collecting Data</a:t>
            </a:r>
            <a:endParaRPr lang="en-US" sz="4374" dirty="0"/>
          </a:p>
        </p:txBody>
      </p:sp>
      <p:sp>
        <p:nvSpPr>
          <p:cNvPr id="5" name="Text 2"/>
          <p:cNvSpPr/>
          <p:nvPr/>
        </p:nvSpPr>
        <p:spPr>
          <a:xfrm>
            <a:off x="2037993" y="3892868"/>
            <a:ext cx="10554414" cy="355402"/>
          </a:xfrm>
          <a:prstGeom prst="rect">
            <a:avLst/>
          </a:prstGeom>
          <a:noFill/>
          <a:ln/>
        </p:spPr>
        <p:txBody>
          <a:bodyPr wrap="none" rtlCol="0" anchor="t"/>
          <a:lstStyle/>
          <a:p>
            <a:pPr indent="0" marL="0">
              <a:lnSpc>
                <a:spcPts val="2799"/>
              </a:lnSpc>
              <a:buNone/>
            </a:pPr>
            <a:r>
              <a:rPr lang="en-US" sz="1750" dirty="0">
                <a:solidFill>
                  <a:srgbClr val="CFCBBF"/>
                </a:solidFill>
                <a:latin typeface="Raleway" pitchFamily="34" charset="0"/>
                <a:ea typeface="Raleway" pitchFamily="34" charset="-122"/>
                <a:cs typeface="Raleway" pitchFamily="34" charset="-120"/>
              </a:rPr>
              <a:t>Where and How?</a:t>
            </a:r>
            <a:endParaRPr lang="en-US" sz="1750" dirty="0"/>
          </a:p>
        </p:txBody>
      </p:sp>
      <p:sp>
        <p:nvSpPr>
          <p:cNvPr id="6" name="Text 3"/>
          <p:cNvSpPr/>
          <p:nvPr/>
        </p:nvSpPr>
        <p:spPr>
          <a:xfrm>
            <a:off x="2393394" y="4587002"/>
            <a:ext cx="2800945" cy="355402"/>
          </a:xfrm>
          <a:prstGeom prst="rect">
            <a:avLst/>
          </a:prstGeom>
          <a:noFill/>
          <a:ln/>
        </p:spPr>
        <p:txBody>
          <a:bodyPr wrap="none" rtlCol="0" anchor="t"/>
          <a:lstStyle/>
          <a:p>
            <a:pPr algn="l" marL="3429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Spotify API</a:t>
            </a:r>
            <a:endParaRPr lang="en-US" sz="1750" dirty="0"/>
          </a:p>
        </p:txBody>
      </p:sp>
      <p:sp>
        <p:nvSpPr>
          <p:cNvPr id="7" name="Text 4"/>
          <p:cNvSpPr/>
          <p:nvPr/>
        </p:nvSpPr>
        <p:spPr>
          <a:xfrm>
            <a:off x="2748915" y="5031224"/>
            <a:ext cx="2445425" cy="355402"/>
          </a:xfrm>
          <a:prstGeom prst="rect">
            <a:avLst/>
          </a:prstGeom>
          <a:noFill/>
          <a:ln/>
        </p:spPr>
        <p:txBody>
          <a:bodyPr wrap="none" rtlCol="0" anchor="t"/>
          <a:lstStyle/>
          <a:p>
            <a:pPr algn="l" lvl="1" marL="6858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spotify</a:t>
            </a:r>
            <a:endParaRPr lang="en-US" sz="1750" dirty="0"/>
          </a:p>
        </p:txBody>
      </p:sp>
      <p:sp>
        <p:nvSpPr>
          <p:cNvPr id="8" name="Text 5"/>
          <p:cNvSpPr/>
          <p:nvPr/>
        </p:nvSpPr>
        <p:spPr>
          <a:xfrm>
            <a:off x="6099334" y="4587002"/>
            <a:ext cx="2800945" cy="355402"/>
          </a:xfrm>
          <a:prstGeom prst="rect">
            <a:avLst/>
          </a:prstGeom>
          <a:noFill/>
          <a:ln/>
        </p:spPr>
        <p:txBody>
          <a:bodyPr wrap="none" rtlCol="0" anchor="t"/>
          <a:lstStyle/>
          <a:p>
            <a:pPr algn="l" marL="3429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Billboard Chart</a:t>
            </a:r>
            <a:endParaRPr lang="en-US" sz="1750" dirty="0"/>
          </a:p>
        </p:txBody>
      </p:sp>
      <p:sp>
        <p:nvSpPr>
          <p:cNvPr id="9" name="Text 6"/>
          <p:cNvSpPr/>
          <p:nvPr/>
        </p:nvSpPr>
        <p:spPr>
          <a:xfrm>
            <a:off x="6099334" y="5031224"/>
            <a:ext cx="2800945" cy="355402"/>
          </a:xfrm>
          <a:prstGeom prst="rect">
            <a:avLst/>
          </a:prstGeom>
          <a:noFill/>
          <a:ln/>
        </p:spPr>
        <p:txBody>
          <a:bodyPr wrap="none" rtlCol="0" anchor="t"/>
          <a:lstStyle/>
          <a:p>
            <a:pPr algn="l" marL="3429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BeautifulSoup</a:t>
            </a:r>
            <a:endParaRPr lang="en-US" sz="1750" dirty="0"/>
          </a:p>
        </p:txBody>
      </p:sp>
      <p:sp>
        <p:nvSpPr>
          <p:cNvPr id="10" name="Text 7"/>
          <p:cNvSpPr/>
          <p:nvPr/>
        </p:nvSpPr>
        <p:spPr>
          <a:xfrm>
            <a:off x="9805273" y="4587002"/>
            <a:ext cx="2800945" cy="355402"/>
          </a:xfrm>
          <a:prstGeom prst="rect">
            <a:avLst/>
          </a:prstGeom>
          <a:noFill/>
          <a:ln/>
        </p:spPr>
        <p:txBody>
          <a:bodyPr wrap="none" rtlCol="0" anchor="t"/>
          <a:lstStyle/>
          <a:p>
            <a:pPr algn="l" marL="342900" indent="-342900">
              <a:lnSpc>
                <a:spcPts val="2799"/>
              </a:lnSpc>
              <a:buSzPct val="100000"/>
              <a:buChar char="•"/>
            </a:pPr>
            <a:r>
              <a:rPr lang="en-US" sz="1750" dirty="0">
                <a:solidFill>
                  <a:srgbClr val="CFCBBF"/>
                </a:solidFill>
                <a:latin typeface="Raleway" pitchFamily="34" charset="0"/>
                <a:ea typeface="Raleway" pitchFamily="34" charset="-122"/>
                <a:cs typeface="Raleway" pitchFamily="34" charset="-120"/>
              </a:rPr>
              <a:t>AllMusic</a:t>
            </a:r>
            <a:endParaRPr lang="en-US" sz="1750" dirty="0"/>
          </a:p>
        </p:txBody>
      </p:sp>
      <p:pic>
        <p:nvPicPr>
          <p:cNvPr id="11" name="Image 1" descr="preencoded.png">
            <a:hlinkClick r:id="rId3" tooltip=""/>
          </p:cNvPr>
          <p:cNvPicPr>
            <a:picLocks noChangeAspect="1"/>
          </p:cNvPicPr>
          <p:nvPr/>
        </p:nvPicPr>
        <p:blipFill>
          <a:blip r:embed="rId2"/>
          <a:stretch>
            <a:fillRect/>
          </a:stretch>
        </p:blipFill>
        <p:spPr>
          <a:xfrm>
            <a:off x="12242153" y="7589520"/>
            <a:ext cx="2296807" cy="5486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33291"/>
          </a:xfrm>
          <a:prstGeom prst="rect">
            <a:avLst/>
          </a:prstGeom>
          <a:solidFill>
            <a:srgbClr val="1B1C1D"/>
          </a:solidFill>
          <a:ln/>
        </p:spPr>
      </p:sp>
      <p:sp>
        <p:nvSpPr>
          <p:cNvPr id="4" name="Text 1"/>
          <p:cNvSpPr/>
          <p:nvPr/>
        </p:nvSpPr>
        <p:spPr>
          <a:xfrm>
            <a:off x="2124432" y="601028"/>
            <a:ext cx="10381417" cy="1365885"/>
          </a:xfrm>
          <a:prstGeom prst="rect">
            <a:avLst/>
          </a:prstGeom>
          <a:noFill/>
          <a:ln/>
        </p:spPr>
        <p:txBody>
          <a:bodyPr wrap="square" rtlCol="0" anchor="t"/>
          <a:lstStyle/>
          <a:p>
            <a:pPr indent="0" marL="0">
              <a:lnSpc>
                <a:spcPts val="5378"/>
              </a:lnSpc>
              <a:buNone/>
            </a:pPr>
            <a:r>
              <a:rPr lang="en-US" sz="4302" dirty="0">
                <a:solidFill>
                  <a:srgbClr val="AE8625"/>
                </a:solidFill>
                <a:latin typeface="Prata" pitchFamily="34" charset="0"/>
                <a:ea typeface="Prata" pitchFamily="34" charset="-122"/>
                <a:cs typeface="Prata" pitchFamily="34" charset="-120"/>
              </a:rPr>
              <a:t>Behind the Scenes: Building the Ultimate Bad Bunny Dataset</a:t>
            </a:r>
            <a:endParaRPr lang="en-US" sz="4302" dirty="0"/>
          </a:p>
        </p:txBody>
      </p:sp>
      <p:sp>
        <p:nvSpPr>
          <p:cNvPr id="5" name="Shape 2"/>
          <p:cNvSpPr/>
          <p:nvPr/>
        </p:nvSpPr>
        <p:spPr>
          <a:xfrm>
            <a:off x="7301508" y="2403991"/>
            <a:ext cx="27265" cy="5228273"/>
          </a:xfrm>
          <a:prstGeom prst="rect">
            <a:avLst/>
          </a:prstGeom>
          <a:solidFill>
            <a:srgbClr val="D2AC47"/>
          </a:solidFill>
          <a:ln/>
        </p:spPr>
      </p:sp>
      <p:sp>
        <p:nvSpPr>
          <p:cNvPr id="6" name="Shape 3"/>
          <p:cNvSpPr/>
          <p:nvPr/>
        </p:nvSpPr>
        <p:spPr>
          <a:xfrm>
            <a:off x="6304359" y="2806958"/>
            <a:ext cx="764858" cy="27265"/>
          </a:xfrm>
          <a:prstGeom prst="rect">
            <a:avLst/>
          </a:prstGeom>
          <a:solidFill>
            <a:srgbClr val="D2AC47"/>
          </a:solidFill>
          <a:ln/>
        </p:spPr>
      </p:sp>
      <p:sp>
        <p:nvSpPr>
          <p:cNvPr id="7" name="Shape 4"/>
          <p:cNvSpPr/>
          <p:nvPr/>
        </p:nvSpPr>
        <p:spPr>
          <a:xfrm>
            <a:off x="7069217" y="2574727"/>
            <a:ext cx="491728" cy="491728"/>
          </a:xfrm>
          <a:prstGeom prst="roundRect">
            <a:avLst>
              <a:gd name="adj" fmla="val 13334"/>
            </a:avLst>
          </a:prstGeom>
          <a:solidFill>
            <a:srgbClr val="2D3033"/>
          </a:solidFill>
          <a:ln/>
        </p:spPr>
      </p:sp>
      <p:sp>
        <p:nvSpPr>
          <p:cNvPr id="8" name="Text 5"/>
          <p:cNvSpPr/>
          <p:nvPr/>
        </p:nvSpPr>
        <p:spPr>
          <a:xfrm>
            <a:off x="7258526" y="2615684"/>
            <a:ext cx="113109" cy="409694"/>
          </a:xfrm>
          <a:prstGeom prst="rect">
            <a:avLst/>
          </a:prstGeom>
          <a:noFill/>
          <a:ln/>
        </p:spPr>
        <p:txBody>
          <a:bodyPr wrap="none" rtlCol="0" anchor="t"/>
          <a:lstStyle/>
          <a:p>
            <a:pPr algn="ctr" indent="0" marL="0">
              <a:lnSpc>
                <a:spcPts val="3227"/>
              </a:lnSpc>
              <a:buNone/>
            </a:pPr>
            <a:r>
              <a:rPr lang="en-US" sz="2581" dirty="0">
                <a:solidFill>
                  <a:srgbClr val="AE8625"/>
                </a:solidFill>
                <a:latin typeface="Prata" pitchFamily="34" charset="0"/>
                <a:ea typeface="Prata" pitchFamily="34" charset="-122"/>
                <a:cs typeface="Prata" pitchFamily="34" charset="-120"/>
              </a:rPr>
              <a:t>1</a:t>
            </a:r>
            <a:endParaRPr lang="en-US" sz="2581" dirty="0"/>
          </a:p>
        </p:txBody>
      </p:sp>
      <p:sp>
        <p:nvSpPr>
          <p:cNvPr id="9" name="Text 6"/>
          <p:cNvSpPr/>
          <p:nvPr/>
        </p:nvSpPr>
        <p:spPr>
          <a:xfrm>
            <a:off x="3381137" y="2622471"/>
            <a:ext cx="2731889" cy="341471"/>
          </a:xfrm>
          <a:prstGeom prst="rect">
            <a:avLst/>
          </a:prstGeom>
          <a:noFill/>
          <a:ln/>
        </p:spPr>
        <p:txBody>
          <a:bodyPr wrap="none" rtlCol="0" anchor="t"/>
          <a:lstStyle/>
          <a:p>
            <a:pPr algn="r" indent="0" marL="0">
              <a:lnSpc>
                <a:spcPts val="2689"/>
              </a:lnSpc>
              <a:buNone/>
            </a:pPr>
            <a:r>
              <a:rPr lang="en-US" sz="2151" dirty="0">
                <a:solidFill>
                  <a:srgbClr val="AE8625"/>
                </a:solidFill>
                <a:latin typeface="Prata" pitchFamily="34" charset="0"/>
                <a:ea typeface="Prata" pitchFamily="34" charset="-122"/>
                <a:cs typeface="Prata" pitchFamily="34" charset="-120"/>
              </a:rPr>
              <a:t>Cleaning</a:t>
            </a:r>
            <a:endParaRPr lang="en-US" sz="2151" dirty="0"/>
          </a:p>
        </p:txBody>
      </p:sp>
      <p:sp>
        <p:nvSpPr>
          <p:cNvPr id="10" name="Text 7"/>
          <p:cNvSpPr/>
          <p:nvPr/>
        </p:nvSpPr>
        <p:spPr>
          <a:xfrm>
            <a:off x="2124432" y="3095030"/>
            <a:ext cx="3988594" cy="699373"/>
          </a:xfrm>
          <a:prstGeom prst="rect">
            <a:avLst/>
          </a:prstGeom>
          <a:noFill/>
          <a:ln/>
        </p:spPr>
        <p:txBody>
          <a:bodyPr wrap="square" rtlCol="0" anchor="t"/>
          <a:lstStyle/>
          <a:p>
            <a:pPr algn="r" indent="0" marL="0">
              <a:lnSpc>
                <a:spcPts val="2753"/>
              </a:lnSpc>
              <a:buNone/>
            </a:pPr>
            <a:r>
              <a:rPr lang="en-US" sz="1721" dirty="0">
                <a:solidFill>
                  <a:srgbClr val="CFCBBF"/>
                </a:solidFill>
                <a:latin typeface="Raleway" pitchFamily="34" charset="0"/>
                <a:ea typeface="Raleway" pitchFamily="34" charset="-122"/>
                <a:cs typeface="Raleway" pitchFamily="34" charset="-120"/>
              </a:rPr>
              <a:t>I removed duplicates, complete cases, and homogenized variable names.</a:t>
            </a:r>
            <a:endParaRPr lang="en-US" sz="1721" dirty="0"/>
          </a:p>
        </p:txBody>
      </p:sp>
      <p:sp>
        <p:nvSpPr>
          <p:cNvPr id="11" name="Shape 8"/>
          <p:cNvSpPr/>
          <p:nvPr/>
        </p:nvSpPr>
        <p:spPr>
          <a:xfrm>
            <a:off x="7560945" y="3899595"/>
            <a:ext cx="764858" cy="27265"/>
          </a:xfrm>
          <a:prstGeom prst="rect">
            <a:avLst/>
          </a:prstGeom>
          <a:solidFill>
            <a:srgbClr val="D2AC47"/>
          </a:solidFill>
          <a:ln/>
        </p:spPr>
      </p:sp>
      <p:sp>
        <p:nvSpPr>
          <p:cNvPr id="12" name="Shape 9"/>
          <p:cNvSpPr/>
          <p:nvPr/>
        </p:nvSpPr>
        <p:spPr>
          <a:xfrm>
            <a:off x="7069217" y="3667363"/>
            <a:ext cx="491728" cy="491728"/>
          </a:xfrm>
          <a:prstGeom prst="roundRect">
            <a:avLst>
              <a:gd name="adj" fmla="val 13334"/>
            </a:avLst>
          </a:prstGeom>
          <a:solidFill>
            <a:srgbClr val="2D3033"/>
          </a:solidFill>
          <a:ln/>
        </p:spPr>
      </p:sp>
      <p:sp>
        <p:nvSpPr>
          <p:cNvPr id="13" name="Text 10"/>
          <p:cNvSpPr/>
          <p:nvPr/>
        </p:nvSpPr>
        <p:spPr>
          <a:xfrm>
            <a:off x="7214592" y="3708321"/>
            <a:ext cx="200978" cy="409694"/>
          </a:xfrm>
          <a:prstGeom prst="rect">
            <a:avLst/>
          </a:prstGeom>
          <a:noFill/>
          <a:ln/>
        </p:spPr>
        <p:txBody>
          <a:bodyPr wrap="none" rtlCol="0" anchor="t"/>
          <a:lstStyle/>
          <a:p>
            <a:pPr algn="ctr" indent="0" marL="0">
              <a:lnSpc>
                <a:spcPts val="3227"/>
              </a:lnSpc>
              <a:buNone/>
            </a:pPr>
            <a:r>
              <a:rPr lang="en-US" sz="2581" dirty="0">
                <a:solidFill>
                  <a:srgbClr val="AE8625"/>
                </a:solidFill>
                <a:latin typeface="Prata" pitchFamily="34" charset="0"/>
                <a:ea typeface="Prata" pitchFamily="34" charset="-122"/>
                <a:cs typeface="Prata" pitchFamily="34" charset="-120"/>
              </a:rPr>
              <a:t>2</a:t>
            </a:r>
            <a:endParaRPr lang="en-US" sz="2581" dirty="0"/>
          </a:p>
        </p:txBody>
      </p:sp>
      <p:sp>
        <p:nvSpPr>
          <p:cNvPr id="14" name="Text 11"/>
          <p:cNvSpPr/>
          <p:nvPr/>
        </p:nvSpPr>
        <p:spPr>
          <a:xfrm>
            <a:off x="8517136" y="3715107"/>
            <a:ext cx="2731889" cy="341471"/>
          </a:xfrm>
          <a:prstGeom prst="rect">
            <a:avLst/>
          </a:prstGeom>
          <a:noFill/>
          <a:ln/>
        </p:spPr>
        <p:txBody>
          <a:bodyPr wrap="none" rtlCol="0" anchor="t"/>
          <a:lstStyle/>
          <a:p>
            <a:pPr algn="l" indent="0" marL="0">
              <a:lnSpc>
                <a:spcPts val="2689"/>
              </a:lnSpc>
              <a:buNone/>
            </a:pPr>
            <a:r>
              <a:rPr lang="en-US" sz="2151" dirty="0">
                <a:solidFill>
                  <a:srgbClr val="AE8625"/>
                </a:solidFill>
                <a:latin typeface="Prata" pitchFamily="34" charset="0"/>
                <a:ea typeface="Prata" pitchFamily="34" charset="-122"/>
                <a:cs typeface="Prata" pitchFamily="34" charset="-120"/>
              </a:rPr>
              <a:t>Pre-processing</a:t>
            </a:r>
            <a:endParaRPr lang="en-US" sz="2151" dirty="0"/>
          </a:p>
        </p:txBody>
      </p:sp>
      <p:sp>
        <p:nvSpPr>
          <p:cNvPr id="15" name="Text 12"/>
          <p:cNvSpPr/>
          <p:nvPr/>
        </p:nvSpPr>
        <p:spPr>
          <a:xfrm>
            <a:off x="8517136" y="4187666"/>
            <a:ext cx="3988713" cy="1049060"/>
          </a:xfrm>
          <a:prstGeom prst="rect">
            <a:avLst/>
          </a:prstGeom>
          <a:noFill/>
          <a:ln/>
        </p:spPr>
        <p:txBody>
          <a:bodyPr wrap="square" rtlCol="0" anchor="t"/>
          <a:lstStyle/>
          <a:p>
            <a:pPr algn="l" indent="0" marL="0">
              <a:lnSpc>
                <a:spcPts val="2753"/>
              </a:lnSpc>
              <a:buNone/>
            </a:pPr>
            <a:r>
              <a:rPr lang="en-US" sz="1721" dirty="0">
                <a:solidFill>
                  <a:srgbClr val="CFCBBF"/>
                </a:solidFill>
                <a:latin typeface="Raleway" pitchFamily="34" charset="0"/>
                <a:ea typeface="Raleway" pitchFamily="34" charset="-122"/>
                <a:cs typeface="Raleway" pitchFamily="34" charset="-120"/>
              </a:rPr>
              <a:t>This included double-checking years and ensuring we had the closest matches for each song.</a:t>
            </a:r>
            <a:endParaRPr lang="en-US" sz="1721" dirty="0"/>
          </a:p>
        </p:txBody>
      </p:sp>
      <p:sp>
        <p:nvSpPr>
          <p:cNvPr id="16" name="Shape 13"/>
          <p:cNvSpPr/>
          <p:nvPr/>
        </p:nvSpPr>
        <p:spPr>
          <a:xfrm>
            <a:off x="6304359" y="4988064"/>
            <a:ext cx="764858" cy="27265"/>
          </a:xfrm>
          <a:prstGeom prst="rect">
            <a:avLst/>
          </a:prstGeom>
          <a:solidFill>
            <a:srgbClr val="D2AC47"/>
          </a:solidFill>
          <a:ln/>
        </p:spPr>
      </p:sp>
      <p:sp>
        <p:nvSpPr>
          <p:cNvPr id="17" name="Shape 14"/>
          <p:cNvSpPr/>
          <p:nvPr/>
        </p:nvSpPr>
        <p:spPr>
          <a:xfrm>
            <a:off x="7069217" y="4755833"/>
            <a:ext cx="491728" cy="491728"/>
          </a:xfrm>
          <a:prstGeom prst="roundRect">
            <a:avLst>
              <a:gd name="adj" fmla="val 13334"/>
            </a:avLst>
          </a:prstGeom>
          <a:solidFill>
            <a:srgbClr val="2D3033"/>
          </a:solidFill>
          <a:ln/>
        </p:spPr>
      </p:sp>
      <p:sp>
        <p:nvSpPr>
          <p:cNvPr id="18" name="Text 15"/>
          <p:cNvSpPr/>
          <p:nvPr/>
        </p:nvSpPr>
        <p:spPr>
          <a:xfrm>
            <a:off x="7213402" y="4796790"/>
            <a:ext cx="203240" cy="409694"/>
          </a:xfrm>
          <a:prstGeom prst="rect">
            <a:avLst/>
          </a:prstGeom>
          <a:noFill/>
          <a:ln/>
        </p:spPr>
        <p:txBody>
          <a:bodyPr wrap="none" rtlCol="0" anchor="t"/>
          <a:lstStyle/>
          <a:p>
            <a:pPr algn="ctr" indent="0" marL="0">
              <a:lnSpc>
                <a:spcPts val="3227"/>
              </a:lnSpc>
              <a:buNone/>
            </a:pPr>
            <a:r>
              <a:rPr lang="en-US" sz="2581" dirty="0">
                <a:solidFill>
                  <a:srgbClr val="AE8625"/>
                </a:solidFill>
                <a:latin typeface="Prata" pitchFamily="34" charset="0"/>
                <a:ea typeface="Prata" pitchFamily="34" charset="-122"/>
                <a:cs typeface="Prata" pitchFamily="34" charset="-120"/>
              </a:rPr>
              <a:t>3</a:t>
            </a:r>
            <a:endParaRPr lang="en-US" sz="2581" dirty="0"/>
          </a:p>
        </p:txBody>
      </p:sp>
      <p:sp>
        <p:nvSpPr>
          <p:cNvPr id="19" name="Text 16"/>
          <p:cNvSpPr/>
          <p:nvPr/>
        </p:nvSpPr>
        <p:spPr>
          <a:xfrm>
            <a:off x="3381137" y="4803577"/>
            <a:ext cx="2731889" cy="341471"/>
          </a:xfrm>
          <a:prstGeom prst="rect">
            <a:avLst/>
          </a:prstGeom>
          <a:noFill/>
          <a:ln/>
        </p:spPr>
        <p:txBody>
          <a:bodyPr wrap="none" rtlCol="0" anchor="t"/>
          <a:lstStyle/>
          <a:p>
            <a:pPr algn="r" indent="0" marL="0">
              <a:lnSpc>
                <a:spcPts val="2689"/>
              </a:lnSpc>
              <a:buNone/>
            </a:pPr>
            <a:r>
              <a:rPr lang="en-US" sz="2151" dirty="0">
                <a:solidFill>
                  <a:srgbClr val="AE8625"/>
                </a:solidFill>
                <a:latin typeface="Prata" pitchFamily="34" charset="0"/>
                <a:ea typeface="Prata" pitchFamily="34" charset="-122"/>
                <a:cs typeface="Prata" pitchFamily="34" charset="-120"/>
              </a:rPr>
              <a:t>Subsetting</a:t>
            </a:r>
            <a:endParaRPr lang="en-US" sz="2151" dirty="0"/>
          </a:p>
        </p:txBody>
      </p:sp>
      <p:sp>
        <p:nvSpPr>
          <p:cNvPr id="20" name="Text 17"/>
          <p:cNvSpPr/>
          <p:nvPr/>
        </p:nvSpPr>
        <p:spPr>
          <a:xfrm>
            <a:off x="2124432" y="5276136"/>
            <a:ext cx="3988594" cy="699373"/>
          </a:xfrm>
          <a:prstGeom prst="rect">
            <a:avLst/>
          </a:prstGeom>
          <a:noFill/>
          <a:ln/>
        </p:spPr>
        <p:txBody>
          <a:bodyPr wrap="square" rtlCol="0" anchor="t"/>
          <a:lstStyle/>
          <a:p>
            <a:pPr algn="r" indent="0" marL="0">
              <a:lnSpc>
                <a:spcPts val="2753"/>
              </a:lnSpc>
              <a:buNone/>
            </a:pPr>
            <a:r>
              <a:rPr lang="en-US" sz="1721" dirty="0">
                <a:solidFill>
                  <a:srgbClr val="CFCBBF"/>
                </a:solidFill>
                <a:latin typeface="Raleway" pitchFamily="34" charset="0"/>
                <a:ea typeface="Raleway" pitchFamily="34" charset="-122"/>
                <a:cs typeface="Raleway" pitchFamily="34" charset="-120"/>
              </a:rPr>
              <a:t>I split our dataset into three subsets: full, training, and testing.</a:t>
            </a:r>
            <a:endParaRPr lang="en-US" sz="1721" dirty="0"/>
          </a:p>
        </p:txBody>
      </p:sp>
      <p:sp>
        <p:nvSpPr>
          <p:cNvPr id="21" name="Shape 18"/>
          <p:cNvSpPr/>
          <p:nvPr/>
        </p:nvSpPr>
        <p:spPr>
          <a:xfrm>
            <a:off x="7560945" y="6076652"/>
            <a:ext cx="764858" cy="27265"/>
          </a:xfrm>
          <a:prstGeom prst="rect">
            <a:avLst/>
          </a:prstGeom>
          <a:solidFill>
            <a:srgbClr val="D2AC47"/>
          </a:solidFill>
          <a:ln/>
        </p:spPr>
      </p:sp>
      <p:sp>
        <p:nvSpPr>
          <p:cNvPr id="22" name="Shape 19"/>
          <p:cNvSpPr/>
          <p:nvPr/>
        </p:nvSpPr>
        <p:spPr>
          <a:xfrm>
            <a:off x="7069217" y="5844421"/>
            <a:ext cx="491728" cy="491728"/>
          </a:xfrm>
          <a:prstGeom prst="roundRect">
            <a:avLst>
              <a:gd name="adj" fmla="val 13334"/>
            </a:avLst>
          </a:prstGeom>
          <a:solidFill>
            <a:srgbClr val="2D3033"/>
          </a:solidFill>
          <a:ln/>
        </p:spPr>
      </p:sp>
      <p:sp>
        <p:nvSpPr>
          <p:cNvPr id="23" name="Text 20"/>
          <p:cNvSpPr/>
          <p:nvPr/>
        </p:nvSpPr>
        <p:spPr>
          <a:xfrm>
            <a:off x="7219117" y="5885378"/>
            <a:ext cx="191810" cy="409694"/>
          </a:xfrm>
          <a:prstGeom prst="rect">
            <a:avLst/>
          </a:prstGeom>
          <a:noFill/>
          <a:ln/>
        </p:spPr>
        <p:txBody>
          <a:bodyPr wrap="none" rtlCol="0" anchor="t"/>
          <a:lstStyle/>
          <a:p>
            <a:pPr algn="ctr" indent="0" marL="0">
              <a:lnSpc>
                <a:spcPts val="3227"/>
              </a:lnSpc>
              <a:buNone/>
            </a:pPr>
            <a:r>
              <a:rPr lang="en-US" sz="2581" dirty="0">
                <a:solidFill>
                  <a:srgbClr val="AE8625"/>
                </a:solidFill>
                <a:latin typeface="Prata" pitchFamily="34" charset="0"/>
                <a:ea typeface="Prata" pitchFamily="34" charset="-122"/>
                <a:cs typeface="Prata" pitchFamily="34" charset="-120"/>
              </a:rPr>
              <a:t>4</a:t>
            </a:r>
            <a:endParaRPr lang="en-US" sz="2581" dirty="0"/>
          </a:p>
        </p:txBody>
      </p:sp>
      <p:sp>
        <p:nvSpPr>
          <p:cNvPr id="24" name="Text 21"/>
          <p:cNvSpPr/>
          <p:nvPr/>
        </p:nvSpPr>
        <p:spPr>
          <a:xfrm>
            <a:off x="8517136" y="5892165"/>
            <a:ext cx="2731889" cy="341471"/>
          </a:xfrm>
          <a:prstGeom prst="rect">
            <a:avLst/>
          </a:prstGeom>
          <a:noFill/>
          <a:ln/>
        </p:spPr>
        <p:txBody>
          <a:bodyPr wrap="none" rtlCol="0" anchor="t"/>
          <a:lstStyle/>
          <a:p>
            <a:pPr algn="l" indent="0" marL="0">
              <a:lnSpc>
                <a:spcPts val="2689"/>
              </a:lnSpc>
              <a:buNone/>
            </a:pPr>
            <a:r>
              <a:rPr lang="en-US" sz="2151" dirty="0">
                <a:solidFill>
                  <a:srgbClr val="AE8625"/>
                </a:solidFill>
                <a:latin typeface="Prata" pitchFamily="34" charset="0"/>
                <a:ea typeface="Prata" pitchFamily="34" charset="-122"/>
                <a:cs typeface="Prata" pitchFamily="34" charset="-120"/>
              </a:rPr>
              <a:t>Merging</a:t>
            </a:r>
            <a:endParaRPr lang="en-US" sz="2151" dirty="0"/>
          </a:p>
        </p:txBody>
      </p:sp>
      <p:sp>
        <p:nvSpPr>
          <p:cNvPr id="25" name="Text 22"/>
          <p:cNvSpPr/>
          <p:nvPr/>
        </p:nvSpPr>
        <p:spPr>
          <a:xfrm>
            <a:off x="8517136" y="6364724"/>
            <a:ext cx="3988713" cy="1049060"/>
          </a:xfrm>
          <a:prstGeom prst="rect">
            <a:avLst/>
          </a:prstGeom>
          <a:noFill/>
          <a:ln/>
        </p:spPr>
        <p:txBody>
          <a:bodyPr wrap="square" rtlCol="0" anchor="t"/>
          <a:lstStyle/>
          <a:p>
            <a:pPr algn="l" indent="0" marL="0">
              <a:lnSpc>
                <a:spcPts val="2753"/>
              </a:lnSpc>
              <a:buNone/>
            </a:pPr>
            <a:r>
              <a:rPr lang="en-US" sz="1721" dirty="0">
                <a:solidFill>
                  <a:srgbClr val="CFCBBF"/>
                </a:solidFill>
                <a:latin typeface="Raleway" pitchFamily="34" charset="0"/>
                <a:ea typeface="Raleway" pitchFamily="34" charset="-122"/>
                <a:cs typeface="Raleway" pitchFamily="34" charset="-120"/>
              </a:rPr>
              <a:t>I merged Spotify and Billboard data to get a complete picture of Bad Bunny's success.</a:t>
            </a:r>
            <a:endParaRPr lang="en-US" sz="1721" dirty="0"/>
          </a:p>
        </p:txBody>
      </p:sp>
      <p:pic>
        <p:nvPicPr>
          <p:cNvPr id="26" name="Image 1" descr="preencoded.png">
            <a:hlinkClick r:id="rId3" tooltip=""/>
          </p:cNvPr>
          <p:cNvPicPr>
            <a:picLocks noChangeAspect="1"/>
          </p:cNvPicPr>
          <p:nvPr/>
        </p:nvPicPr>
        <p:blipFill>
          <a:blip r:embed="rId2"/>
          <a:stretch>
            <a:fillRect/>
          </a:stretch>
        </p:blipFill>
        <p:spPr>
          <a:xfrm>
            <a:off x="12242153" y="7589520"/>
            <a:ext cx="2296807" cy="5486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31624"/>
          </a:xfrm>
          <a:prstGeom prst="rect">
            <a:avLst/>
          </a:prstGeom>
          <a:solidFill>
            <a:srgbClr val="1B1C1D"/>
          </a:solidFill>
          <a:ln/>
        </p:spPr>
      </p:sp>
      <p:sp>
        <p:nvSpPr>
          <p:cNvPr id="4" name="Text 1"/>
          <p:cNvSpPr/>
          <p:nvPr/>
        </p:nvSpPr>
        <p:spPr>
          <a:xfrm>
            <a:off x="2620447" y="543520"/>
            <a:ext cx="9389388" cy="1235393"/>
          </a:xfrm>
          <a:prstGeom prst="rect">
            <a:avLst/>
          </a:prstGeom>
          <a:noFill/>
          <a:ln/>
        </p:spPr>
        <p:txBody>
          <a:bodyPr wrap="square" rtlCol="0" anchor="t"/>
          <a:lstStyle/>
          <a:p>
            <a:pPr indent="0" marL="0">
              <a:lnSpc>
                <a:spcPts val="4864"/>
              </a:lnSpc>
              <a:buNone/>
            </a:pPr>
            <a:r>
              <a:rPr lang="en-US" sz="3891" dirty="0">
                <a:solidFill>
                  <a:srgbClr val="AE8625"/>
                </a:solidFill>
                <a:latin typeface="Prata" pitchFamily="34" charset="0"/>
                <a:ea typeface="Prata" pitchFamily="34" charset="-122"/>
                <a:cs typeface="Prata" pitchFamily="34" charset="-120"/>
              </a:rPr>
              <a:t>Breaking Down the Science of Predictive Modeling</a:t>
            </a:r>
            <a:endParaRPr lang="en-US" sz="3891" dirty="0"/>
          </a:p>
        </p:txBody>
      </p:sp>
      <p:sp>
        <p:nvSpPr>
          <p:cNvPr id="5" name="Text 2"/>
          <p:cNvSpPr/>
          <p:nvPr/>
        </p:nvSpPr>
        <p:spPr>
          <a:xfrm>
            <a:off x="2620447" y="2174200"/>
            <a:ext cx="9389388" cy="316230"/>
          </a:xfrm>
          <a:prstGeom prst="rect">
            <a:avLst/>
          </a:prstGeom>
          <a:noFill/>
          <a:ln/>
        </p:spPr>
        <p:txBody>
          <a:bodyPr wrap="none" rtlCol="0" anchor="t"/>
          <a:lstStyle/>
          <a:p>
            <a:pPr indent="0" marL="0">
              <a:lnSpc>
                <a:spcPts val="2490"/>
              </a:lnSpc>
              <a:buNone/>
            </a:pPr>
            <a:r>
              <a:rPr lang="en-US" sz="1556" dirty="0">
                <a:solidFill>
                  <a:srgbClr val="CFCBBF"/>
                </a:solidFill>
                <a:latin typeface="Raleway" pitchFamily="34" charset="0"/>
                <a:ea typeface="Raleway" pitchFamily="34" charset="-122"/>
                <a:cs typeface="Raleway" pitchFamily="34" charset="-120"/>
              </a:rPr>
              <a:t>Explore the Key Steps to Building a Predictive Regression Model for New Data</a:t>
            </a:r>
            <a:endParaRPr lang="en-US" sz="1556" dirty="0"/>
          </a:p>
        </p:txBody>
      </p:sp>
      <p:sp>
        <p:nvSpPr>
          <p:cNvPr id="6" name="Shape 3"/>
          <p:cNvSpPr/>
          <p:nvPr/>
        </p:nvSpPr>
        <p:spPr>
          <a:xfrm>
            <a:off x="2620447" y="2867144"/>
            <a:ext cx="444698" cy="444698"/>
          </a:xfrm>
          <a:prstGeom prst="roundRect">
            <a:avLst>
              <a:gd name="adj" fmla="val 13335"/>
            </a:avLst>
          </a:prstGeom>
          <a:solidFill>
            <a:srgbClr val="2D3033"/>
          </a:solidFill>
          <a:ln/>
        </p:spPr>
      </p:sp>
      <p:sp>
        <p:nvSpPr>
          <p:cNvPr id="7" name="Text 4"/>
          <p:cNvSpPr/>
          <p:nvPr/>
        </p:nvSpPr>
        <p:spPr>
          <a:xfrm>
            <a:off x="2791539" y="2904173"/>
            <a:ext cx="102394" cy="370523"/>
          </a:xfrm>
          <a:prstGeom prst="rect">
            <a:avLst/>
          </a:prstGeom>
          <a:noFill/>
          <a:ln/>
        </p:spPr>
        <p:txBody>
          <a:bodyPr wrap="none" rtlCol="0" anchor="t"/>
          <a:lstStyle/>
          <a:p>
            <a:pPr algn="ctr" indent="0" marL="0">
              <a:lnSpc>
                <a:spcPts val="2918"/>
              </a:lnSpc>
              <a:buNone/>
            </a:pPr>
            <a:r>
              <a:rPr lang="en-US" sz="2335" dirty="0">
                <a:solidFill>
                  <a:srgbClr val="AE8625"/>
                </a:solidFill>
                <a:latin typeface="Prata" pitchFamily="34" charset="0"/>
                <a:ea typeface="Prata" pitchFamily="34" charset="-122"/>
                <a:cs typeface="Prata" pitchFamily="34" charset="-120"/>
              </a:rPr>
              <a:t>1</a:t>
            </a:r>
            <a:endParaRPr lang="en-US" sz="2335" dirty="0"/>
          </a:p>
        </p:txBody>
      </p:sp>
      <p:sp>
        <p:nvSpPr>
          <p:cNvPr id="8" name="Text 5"/>
          <p:cNvSpPr/>
          <p:nvPr/>
        </p:nvSpPr>
        <p:spPr>
          <a:xfrm>
            <a:off x="3262789" y="2935010"/>
            <a:ext cx="2470904" cy="308729"/>
          </a:xfrm>
          <a:prstGeom prst="rect">
            <a:avLst/>
          </a:prstGeom>
          <a:noFill/>
          <a:ln/>
        </p:spPr>
        <p:txBody>
          <a:bodyPr wrap="none" rtlCol="0" anchor="t"/>
          <a:lstStyle/>
          <a:p>
            <a:pPr indent="0" marL="0">
              <a:lnSpc>
                <a:spcPts val="2432"/>
              </a:lnSpc>
              <a:buNone/>
            </a:pPr>
            <a:r>
              <a:rPr lang="en-US" sz="1946" dirty="0">
                <a:solidFill>
                  <a:srgbClr val="AE8625"/>
                </a:solidFill>
                <a:latin typeface="Prata" pitchFamily="34" charset="0"/>
                <a:ea typeface="Prata" pitchFamily="34" charset="-122"/>
                <a:cs typeface="Prata" pitchFamily="34" charset="-120"/>
              </a:rPr>
              <a:t>Tools</a:t>
            </a:r>
            <a:endParaRPr lang="en-US" sz="1946" dirty="0"/>
          </a:p>
        </p:txBody>
      </p:sp>
      <p:sp>
        <p:nvSpPr>
          <p:cNvPr id="9" name="Text 6"/>
          <p:cNvSpPr/>
          <p:nvPr/>
        </p:nvSpPr>
        <p:spPr>
          <a:xfrm>
            <a:off x="3262789" y="3362325"/>
            <a:ext cx="3953589" cy="1264920"/>
          </a:xfrm>
          <a:prstGeom prst="rect">
            <a:avLst/>
          </a:prstGeom>
          <a:noFill/>
          <a:ln/>
        </p:spPr>
        <p:txBody>
          <a:bodyPr wrap="square" rtlCol="0" anchor="t"/>
          <a:lstStyle/>
          <a:p>
            <a:pPr indent="0" marL="0">
              <a:lnSpc>
                <a:spcPts val="2490"/>
              </a:lnSpc>
              <a:buNone/>
            </a:pPr>
            <a:r>
              <a:rPr lang="en-US" sz="1556" dirty="0">
                <a:solidFill>
                  <a:srgbClr val="CFCBBF"/>
                </a:solidFill>
                <a:latin typeface="Raleway" pitchFamily="34" charset="0"/>
                <a:ea typeface="Raleway" pitchFamily="34" charset="-122"/>
                <a:cs typeface="Raleway" pitchFamily="34" charset="-120"/>
              </a:rPr>
              <a:t>I used supervised predictive models to build a regression model, which allowed we to make accurate predictions based on previous data.</a:t>
            </a:r>
            <a:endParaRPr lang="en-US" sz="1556" dirty="0"/>
          </a:p>
        </p:txBody>
      </p:sp>
      <p:sp>
        <p:nvSpPr>
          <p:cNvPr id="10" name="Shape 7"/>
          <p:cNvSpPr/>
          <p:nvPr/>
        </p:nvSpPr>
        <p:spPr>
          <a:xfrm>
            <a:off x="7414022" y="2867144"/>
            <a:ext cx="444698" cy="444698"/>
          </a:xfrm>
          <a:prstGeom prst="roundRect">
            <a:avLst>
              <a:gd name="adj" fmla="val 13335"/>
            </a:avLst>
          </a:prstGeom>
          <a:solidFill>
            <a:srgbClr val="2D3033"/>
          </a:solidFill>
          <a:ln/>
        </p:spPr>
      </p:sp>
      <p:sp>
        <p:nvSpPr>
          <p:cNvPr id="11" name="Text 8"/>
          <p:cNvSpPr/>
          <p:nvPr/>
        </p:nvSpPr>
        <p:spPr>
          <a:xfrm>
            <a:off x="7545467" y="2904173"/>
            <a:ext cx="181808" cy="370523"/>
          </a:xfrm>
          <a:prstGeom prst="rect">
            <a:avLst/>
          </a:prstGeom>
          <a:noFill/>
          <a:ln/>
        </p:spPr>
        <p:txBody>
          <a:bodyPr wrap="none" rtlCol="0" anchor="t"/>
          <a:lstStyle/>
          <a:p>
            <a:pPr algn="ctr" indent="0" marL="0">
              <a:lnSpc>
                <a:spcPts val="2918"/>
              </a:lnSpc>
              <a:buNone/>
            </a:pPr>
            <a:r>
              <a:rPr lang="en-US" sz="2335" dirty="0">
                <a:solidFill>
                  <a:srgbClr val="AE8625"/>
                </a:solidFill>
                <a:latin typeface="Prata" pitchFamily="34" charset="0"/>
                <a:ea typeface="Prata" pitchFamily="34" charset="-122"/>
                <a:cs typeface="Prata" pitchFamily="34" charset="-120"/>
              </a:rPr>
              <a:t>2</a:t>
            </a:r>
            <a:endParaRPr lang="en-US" sz="2335" dirty="0"/>
          </a:p>
        </p:txBody>
      </p:sp>
      <p:sp>
        <p:nvSpPr>
          <p:cNvPr id="12" name="Text 9"/>
          <p:cNvSpPr/>
          <p:nvPr/>
        </p:nvSpPr>
        <p:spPr>
          <a:xfrm>
            <a:off x="8056364" y="2935010"/>
            <a:ext cx="2470904" cy="308729"/>
          </a:xfrm>
          <a:prstGeom prst="rect">
            <a:avLst/>
          </a:prstGeom>
          <a:noFill/>
          <a:ln/>
        </p:spPr>
        <p:txBody>
          <a:bodyPr wrap="none" rtlCol="0" anchor="t"/>
          <a:lstStyle/>
          <a:p>
            <a:pPr indent="0" marL="0">
              <a:lnSpc>
                <a:spcPts val="2432"/>
              </a:lnSpc>
              <a:buNone/>
            </a:pPr>
            <a:r>
              <a:rPr lang="en-US" sz="1946" dirty="0">
                <a:solidFill>
                  <a:srgbClr val="AE8625"/>
                </a:solidFill>
                <a:latin typeface="Prata" pitchFamily="34" charset="0"/>
                <a:ea typeface="Prata" pitchFamily="34" charset="-122"/>
                <a:cs typeface="Prata" pitchFamily="34" charset="-120"/>
              </a:rPr>
              <a:t>Metric</a:t>
            </a:r>
            <a:endParaRPr lang="en-US" sz="1946" dirty="0"/>
          </a:p>
        </p:txBody>
      </p:sp>
      <p:sp>
        <p:nvSpPr>
          <p:cNvPr id="13" name="Text 10"/>
          <p:cNvSpPr/>
          <p:nvPr/>
        </p:nvSpPr>
        <p:spPr>
          <a:xfrm>
            <a:off x="8056364" y="3362325"/>
            <a:ext cx="3953589" cy="1581150"/>
          </a:xfrm>
          <a:prstGeom prst="rect">
            <a:avLst/>
          </a:prstGeom>
          <a:noFill/>
          <a:ln/>
        </p:spPr>
        <p:txBody>
          <a:bodyPr wrap="square" rtlCol="0" anchor="t"/>
          <a:lstStyle/>
          <a:p>
            <a:pPr indent="0" marL="0">
              <a:lnSpc>
                <a:spcPts val="2490"/>
              </a:lnSpc>
              <a:buNone/>
            </a:pPr>
            <a:r>
              <a:rPr lang="en-US" sz="1556" dirty="0">
                <a:solidFill>
                  <a:srgbClr val="CFCBBF"/>
                </a:solidFill>
                <a:latin typeface="Raleway" pitchFamily="34" charset="0"/>
                <a:ea typeface="Raleway" pitchFamily="34" charset="-122"/>
                <a:cs typeface="Raleway" pitchFamily="34" charset="-120"/>
              </a:rPr>
              <a:t>I focused on minimizing the average out-of-sample Root Mean Square Error for the regression models to avoid overfitting, ensuring that our predictions were as accurate as possible.</a:t>
            </a:r>
            <a:endParaRPr lang="en-US" sz="1556" dirty="0"/>
          </a:p>
        </p:txBody>
      </p:sp>
      <p:sp>
        <p:nvSpPr>
          <p:cNvPr id="14" name="Shape 11"/>
          <p:cNvSpPr/>
          <p:nvPr/>
        </p:nvSpPr>
        <p:spPr>
          <a:xfrm>
            <a:off x="2620447" y="5295543"/>
            <a:ext cx="444698" cy="444698"/>
          </a:xfrm>
          <a:prstGeom prst="roundRect">
            <a:avLst>
              <a:gd name="adj" fmla="val 13335"/>
            </a:avLst>
          </a:prstGeom>
          <a:solidFill>
            <a:srgbClr val="2D3033"/>
          </a:solidFill>
          <a:ln/>
        </p:spPr>
      </p:sp>
      <p:sp>
        <p:nvSpPr>
          <p:cNvPr id="15" name="Text 12"/>
          <p:cNvSpPr/>
          <p:nvPr/>
        </p:nvSpPr>
        <p:spPr>
          <a:xfrm>
            <a:off x="2750820" y="5332571"/>
            <a:ext cx="183833" cy="370523"/>
          </a:xfrm>
          <a:prstGeom prst="rect">
            <a:avLst/>
          </a:prstGeom>
          <a:noFill/>
          <a:ln/>
        </p:spPr>
        <p:txBody>
          <a:bodyPr wrap="none" rtlCol="0" anchor="t"/>
          <a:lstStyle/>
          <a:p>
            <a:pPr algn="ctr" indent="0" marL="0">
              <a:lnSpc>
                <a:spcPts val="2918"/>
              </a:lnSpc>
              <a:buNone/>
            </a:pPr>
            <a:r>
              <a:rPr lang="en-US" sz="2335" dirty="0">
                <a:solidFill>
                  <a:srgbClr val="AE8625"/>
                </a:solidFill>
                <a:latin typeface="Prata" pitchFamily="34" charset="0"/>
                <a:ea typeface="Prata" pitchFamily="34" charset="-122"/>
                <a:cs typeface="Prata" pitchFamily="34" charset="-120"/>
              </a:rPr>
              <a:t>3</a:t>
            </a:r>
            <a:endParaRPr lang="en-US" sz="2335" dirty="0"/>
          </a:p>
        </p:txBody>
      </p:sp>
      <p:sp>
        <p:nvSpPr>
          <p:cNvPr id="16" name="Text 13"/>
          <p:cNvSpPr/>
          <p:nvPr/>
        </p:nvSpPr>
        <p:spPr>
          <a:xfrm>
            <a:off x="3262789" y="5363408"/>
            <a:ext cx="2470904" cy="308729"/>
          </a:xfrm>
          <a:prstGeom prst="rect">
            <a:avLst/>
          </a:prstGeom>
          <a:noFill/>
          <a:ln/>
        </p:spPr>
        <p:txBody>
          <a:bodyPr wrap="none" rtlCol="0" anchor="t"/>
          <a:lstStyle/>
          <a:p>
            <a:pPr indent="0" marL="0">
              <a:lnSpc>
                <a:spcPts val="2432"/>
              </a:lnSpc>
              <a:buNone/>
            </a:pPr>
            <a:r>
              <a:rPr lang="en-US" sz="1946" dirty="0">
                <a:solidFill>
                  <a:srgbClr val="AE8625"/>
                </a:solidFill>
                <a:latin typeface="Prata" pitchFamily="34" charset="0"/>
                <a:ea typeface="Prata" pitchFamily="34" charset="-122"/>
                <a:cs typeface="Prata" pitchFamily="34" charset="-120"/>
              </a:rPr>
              <a:t>Aim</a:t>
            </a:r>
            <a:endParaRPr lang="en-US" sz="1946" dirty="0"/>
          </a:p>
        </p:txBody>
      </p:sp>
      <p:sp>
        <p:nvSpPr>
          <p:cNvPr id="17" name="Text 14"/>
          <p:cNvSpPr/>
          <p:nvPr/>
        </p:nvSpPr>
        <p:spPr>
          <a:xfrm>
            <a:off x="3262789" y="5790724"/>
            <a:ext cx="3953589" cy="1897380"/>
          </a:xfrm>
          <a:prstGeom prst="rect">
            <a:avLst/>
          </a:prstGeom>
          <a:noFill/>
          <a:ln/>
        </p:spPr>
        <p:txBody>
          <a:bodyPr wrap="square" rtlCol="0" anchor="t"/>
          <a:lstStyle/>
          <a:p>
            <a:pPr indent="0" marL="0">
              <a:lnSpc>
                <a:spcPts val="2490"/>
              </a:lnSpc>
              <a:buNone/>
            </a:pPr>
            <a:r>
              <a:rPr lang="en-US" sz="1556" dirty="0">
                <a:solidFill>
                  <a:srgbClr val="CFCBBF"/>
                </a:solidFill>
                <a:latin typeface="Raleway" pitchFamily="34" charset="0"/>
                <a:ea typeface="Raleway" pitchFamily="34" charset="-122"/>
                <a:cs typeface="Raleway" pitchFamily="34" charset="-120"/>
              </a:rPr>
              <a:t>I compared cross-validation linear models and Random Forest models, using the TuneLength function to try three different values for each tuning parameter in the model and selecting hyperparameters based on out-of-sample error.</a:t>
            </a:r>
            <a:endParaRPr lang="en-US" sz="1556" dirty="0"/>
          </a:p>
        </p:txBody>
      </p:sp>
      <p:sp>
        <p:nvSpPr>
          <p:cNvPr id="18" name="Shape 15"/>
          <p:cNvSpPr/>
          <p:nvPr/>
        </p:nvSpPr>
        <p:spPr>
          <a:xfrm>
            <a:off x="7414022" y="5295543"/>
            <a:ext cx="444698" cy="444698"/>
          </a:xfrm>
          <a:prstGeom prst="roundRect">
            <a:avLst>
              <a:gd name="adj" fmla="val 13335"/>
            </a:avLst>
          </a:prstGeom>
          <a:solidFill>
            <a:srgbClr val="2D3033"/>
          </a:solidFill>
          <a:ln/>
        </p:spPr>
      </p:sp>
      <p:sp>
        <p:nvSpPr>
          <p:cNvPr id="19" name="Text 16"/>
          <p:cNvSpPr/>
          <p:nvPr/>
        </p:nvSpPr>
        <p:spPr>
          <a:xfrm>
            <a:off x="7549634" y="5332571"/>
            <a:ext cx="173474" cy="370523"/>
          </a:xfrm>
          <a:prstGeom prst="rect">
            <a:avLst/>
          </a:prstGeom>
          <a:noFill/>
          <a:ln/>
        </p:spPr>
        <p:txBody>
          <a:bodyPr wrap="none" rtlCol="0" anchor="t"/>
          <a:lstStyle/>
          <a:p>
            <a:pPr algn="ctr" indent="0" marL="0">
              <a:lnSpc>
                <a:spcPts val="2918"/>
              </a:lnSpc>
              <a:buNone/>
            </a:pPr>
            <a:r>
              <a:rPr lang="en-US" sz="2335" dirty="0">
                <a:solidFill>
                  <a:srgbClr val="AE8625"/>
                </a:solidFill>
                <a:latin typeface="Prata" pitchFamily="34" charset="0"/>
                <a:ea typeface="Prata" pitchFamily="34" charset="-122"/>
                <a:cs typeface="Prata" pitchFamily="34" charset="-120"/>
              </a:rPr>
              <a:t>4</a:t>
            </a:r>
            <a:endParaRPr lang="en-US" sz="2335" dirty="0"/>
          </a:p>
        </p:txBody>
      </p:sp>
      <p:sp>
        <p:nvSpPr>
          <p:cNvPr id="20" name="Text 17"/>
          <p:cNvSpPr/>
          <p:nvPr/>
        </p:nvSpPr>
        <p:spPr>
          <a:xfrm>
            <a:off x="8056364" y="5363408"/>
            <a:ext cx="2470904" cy="308729"/>
          </a:xfrm>
          <a:prstGeom prst="rect">
            <a:avLst/>
          </a:prstGeom>
          <a:noFill/>
          <a:ln/>
        </p:spPr>
        <p:txBody>
          <a:bodyPr wrap="none" rtlCol="0" anchor="t"/>
          <a:lstStyle/>
          <a:p>
            <a:pPr indent="0" marL="0">
              <a:lnSpc>
                <a:spcPts val="2432"/>
              </a:lnSpc>
              <a:buNone/>
            </a:pPr>
            <a:r>
              <a:rPr lang="en-US" sz="1946" dirty="0">
                <a:solidFill>
                  <a:srgbClr val="AE8625"/>
                </a:solidFill>
                <a:latin typeface="Prata" pitchFamily="34" charset="0"/>
                <a:ea typeface="Prata" pitchFamily="34" charset="-122"/>
                <a:cs typeface="Prata" pitchFamily="34" charset="-120"/>
              </a:rPr>
              <a:t>Final Model</a:t>
            </a:r>
            <a:endParaRPr lang="en-US" sz="1946" dirty="0"/>
          </a:p>
        </p:txBody>
      </p:sp>
      <p:sp>
        <p:nvSpPr>
          <p:cNvPr id="21" name="Text 18"/>
          <p:cNvSpPr/>
          <p:nvPr/>
        </p:nvSpPr>
        <p:spPr>
          <a:xfrm>
            <a:off x="8056364" y="5790724"/>
            <a:ext cx="3953589" cy="1897380"/>
          </a:xfrm>
          <a:prstGeom prst="rect">
            <a:avLst/>
          </a:prstGeom>
          <a:noFill/>
          <a:ln/>
        </p:spPr>
        <p:txBody>
          <a:bodyPr wrap="square" rtlCol="0" anchor="t"/>
          <a:lstStyle/>
          <a:p>
            <a:pPr indent="0" marL="0">
              <a:lnSpc>
                <a:spcPts val="2490"/>
              </a:lnSpc>
              <a:buNone/>
            </a:pPr>
            <a:r>
              <a:rPr lang="en-US" sz="1556" dirty="0">
                <a:solidFill>
                  <a:srgbClr val="CFCBBF"/>
                </a:solidFill>
                <a:latin typeface="Raleway" pitchFamily="34" charset="0"/>
                <a:ea typeface="Raleway" pitchFamily="34" charset="-122"/>
                <a:cs typeface="Raleway" pitchFamily="34" charset="-120"/>
              </a:rPr>
              <a:t>I selected the final model based on the smallest value of RMSE, ensuring that our predictions were as accurate as possible and giving me the best possible insights into Bad Bunny's success on the Billboard charts.</a:t>
            </a:r>
            <a:endParaRPr lang="en-US" sz="1556" dirty="0"/>
          </a:p>
        </p:txBody>
      </p:sp>
      <p:pic>
        <p:nvPicPr>
          <p:cNvPr id="22" name="Image 1" descr="preencoded.png">
            <a:hlinkClick r:id="rId3" tooltip=""/>
          </p:cNvPr>
          <p:cNvPicPr>
            <a:picLocks noChangeAspect="1"/>
          </p:cNvPicPr>
          <p:nvPr/>
        </p:nvPicPr>
        <p:blipFill>
          <a:blip r:embed="rId2"/>
          <a:stretch>
            <a:fillRect/>
          </a:stretch>
        </p:blipFill>
        <p:spPr>
          <a:xfrm>
            <a:off x="12242153" y="7589520"/>
            <a:ext cx="2296807" cy="5486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11474053"/>
          </a:xfrm>
          <a:prstGeom prst="rect">
            <a:avLst/>
          </a:prstGeom>
          <a:solidFill>
            <a:srgbClr val="1B1C1D"/>
          </a:solidFill>
          <a:ln/>
        </p:spPr>
      </p:sp>
      <p:sp>
        <p:nvSpPr>
          <p:cNvPr id="4" name="Text 1"/>
          <p:cNvSpPr/>
          <p:nvPr/>
        </p:nvSpPr>
        <p:spPr>
          <a:xfrm>
            <a:off x="3621167" y="427673"/>
            <a:ext cx="3929420" cy="486013"/>
          </a:xfrm>
          <a:prstGeom prst="rect">
            <a:avLst/>
          </a:prstGeom>
          <a:noFill/>
          <a:ln/>
        </p:spPr>
        <p:txBody>
          <a:bodyPr wrap="none" rtlCol="0" anchor="t"/>
          <a:lstStyle/>
          <a:p>
            <a:pPr indent="0" marL="0">
              <a:lnSpc>
                <a:spcPts val="3827"/>
              </a:lnSpc>
              <a:buNone/>
            </a:pPr>
            <a:r>
              <a:rPr lang="en-US" sz="3062" dirty="0">
                <a:solidFill>
                  <a:srgbClr val="AE8625"/>
                </a:solidFill>
                <a:latin typeface="Prata" pitchFamily="34" charset="0"/>
                <a:ea typeface="Prata" pitchFamily="34" charset="-122"/>
                <a:cs typeface="Prata" pitchFamily="34" charset="-120"/>
              </a:rPr>
              <a:t>Descriptive Statistics</a:t>
            </a:r>
            <a:endParaRPr lang="en-US" sz="3062" dirty="0"/>
          </a:p>
        </p:txBody>
      </p:sp>
      <p:sp>
        <p:nvSpPr>
          <p:cNvPr id="5" name="Text 2"/>
          <p:cNvSpPr/>
          <p:nvPr/>
        </p:nvSpPr>
        <p:spPr>
          <a:xfrm>
            <a:off x="3776662" y="1325523"/>
            <a:ext cx="1532215"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Variables</a:t>
            </a:r>
            <a:endParaRPr lang="en-US" sz="1225" dirty="0"/>
          </a:p>
        </p:txBody>
      </p:sp>
      <p:sp>
        <p:nvSpPr>
          <p:cNvPr id="6" name="Text 3"/>
          <p:cNvSpPr/>
          <p:nvPr/>
        </p:nvSpPr>
        <p:spPr>
          <a:xfrm>
            <a:off x="5627489" y="1325523"/>
            <a:ext cx="1528405"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Overall</a:t>
            </a:r>
            <a:endParaRPr lang="en-US" sz="1225" dirty="0"/>
          </a:p>
        </p:txBody>
      </p:sp>
      <p:sp>
        <p:nvSpPr>
          <p:cNvPr id="7" name="Text 4"/>
          <p:cNvSpPr/>
          <p:nvPr/>
        </p:nvSpPr>
        <p:spPr>
          <a:xfrm>
            <a:off x="7474506" y="1325523"/>
            <a:ext cx="1528405"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Variables</a:t>
            </a:r>
            <a:endParaRPr lang="en-US" sz="1225" dirty="0"/>
          </a:p>
        </p:txBody>
      </p:sp>
      <p:sp>
        <p:nvSpPr>
          <p:cNvPr id="8" name="Text 5"/>
          <p:cNvSpPr/>
          <p:nvPr/>
        </p:nvSpPr>
        <p:spPr>
          <a:xfrm>
            <a:off x="9321522" y="1325523"/>
            <a:ext cx="1532215"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Overall</a:t>
            </a:r>
            <a:endParaRPr lang="en-US" sz="1225" dirty="0"/>
          </a:p>
        </p:txBody>
      </p:sp>
      <p:sp>
        <p:nvSpPr>
          <p:cNvPr id="9" name="Shape 6"/>
          <p:cNvSpPr/>
          <p:nvPr/>
        </p:nvSpPr>
        <p:spPr>
          <a:xfrm>
            <a:off x="3621167" y="1675090"/>
            <a:ext cx="7388066" cy="450413"/>
          </a:xfrm>
          <a:prstGeom prst="rect">
            <a:avLst/>
          </a:prstGeom>
          <a:solidFill>
            <a:srgbClr val="2D3033"/>
          </a:solidFill>
          <a:ln/>
        </p:spPr>
      </p:sp>
      <p:sp>
        <p:nvSpPr>
          <p:cNvPr id="10" name="Text 7"/>
          <p:cNvSpPr/>
          <p:nvPr/>
        </p:nvSpPr>
        <p:spPr>
          <a:xfrm>
            <a:off x="3776662" y="1775936"/>
            <a:ext cx="1532215" cy="248722"/>
          </a:xfrm>
          <a:prstGeom prst="rect">
            <a:avLst/>
          </a:prstGeom>
          <a:noFill/>
          <a:ln/>
        </p:spPr>
        <p:txBody>
          <a:bodyPr wrap="none" rtlCol="0" anchor="t"/>
          <a:lstStyle/>
          <a:p>
            <a:pPr indent="0" marL="0">
              <a:lnSpc>
                <a:spcPts val="1960"/>
              </a:lnSpc>
              <a:buNone/>
            </a:pPr>
            <a:endParaRPr lang="en-US" sz="1225" dirty="0"/>
          </a:p>
        </p:txBody>
      </p:sp>
      <p:sp>
        <p:nvSpPr>
          <p:cNvPr id="11" name="Text 8"/>
          <p:cNvSpPr/>
          <p:nvPr/>
        </p:nvSpPr>
        <p:spPr>
          <a:xfrm>
            <a:off x="5627489" y="1775936"/>
            <a:ext cx="1528405"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(N=93)</a:t>
            </a:r>
            <a:endParaRPr lang="en-US" sz="1225" dirty="0"/>
          </a:p>
        </p:txBody>
      </p:sp>
      <p:sp>
        <p:nvSpPr>
          <p:cNvPr id="12" name="Text 9"/>
          <p:cNvSpPr/>
          <p:nvPr/>
        </p:nvSpPr>
        <p:spPr>
          <a:xfrm>
            <a:off x="7474506" y="1775936"/>
            <a:ext cx="1528405" cy="248722"/>
          </a:xfrm>
          <a:prstGeom prst="rect">
            <a:avLst/>
          </a:prstGeom>
          <a:noFill/>
          <a:ln/>
        </p:spPr>
        <p:txBody>
          <a:bodyPr wrap="none" rtlCol="0" anchor="t"/>
          <a:lstStyle/>
          <a:p>
            <a:pPr indent="0" marL="0">
              <a:lnSpc>
                <a:spcPts val="1960"/>
              </a:lnSpc>
              <a:buNone/>
            </a:pPr>
            <a:endParaRPr lang="en-US" sz="1225" dirty="0"/>
          </a:p>
        </p:txBody>
      </p:sp>
      <p:sp>
        <p:nvSpPr>
          <p:cNvPr id="13" name="Text 10"/>
          <p:cNvSpPr/>
          <p:nvPr/>
        </p:nvSpPr>
        <p:spPr>
          <a:xfrm>
            <a:off x="9321522" y="1775936"/>
            <a:ext cx="1532215"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(N=93)</a:t>
            </a:r>
            <a:endParaRPr lang="en-US" sz="1225" dirty="0"/>
          </a:p>
        </p:txBody>
      </p:sp>
      <p:sp>
        <p:nvSpPr>
          <p:cNvPr id="14" name="Text 11"/>
          <p:cNvSpPr/>
          <p:nvPr/>
        </p:nvSpPr>
        <p:spPr>
          <a:xfrm>
            <a:off x="3776662" y="2226350"/>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Peak (1-100)</a:t>
            </a:r>
            <a:endParaRPr lang="en-US" sz="1225" dirty="0"/>
          </a:p>
        </p:txBody>
      </p:sp>
      <p:sp>
        <p:nvSpPr>
          <p:cNvPr id="15" name="Text 12"/>
          <p:cNvSpPr/>
          <p:nvPr/>
        </p:nvSpPr>
        <p:spPr>
          <a:xfrm>
            <a:off x="5627489" y="2226350"/>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a:t>
            </a:r>
            <a:endParaRPr lang="en-US" sz="1225" dirty="0"/>
          </a:p>
        </p:txBody>
      </p:sp>
      <p:sp>
        <p:nvSpPr>
          <p:cNvPr id="16" name="Text 13"/>
          <p:cNvSpPr/>
          <p:nvPr/>
        </p:nvSpPr>
        <p:spPr>
          <a:xfrm>
            <a:off x="7474506" y="2226350"/>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Speechiness (0 to 1)</a:t>
            </a:r>
            <a:endParaRPr lang="en-US" sz="1225" dirty="0"/>
          </a:p>
        </p:txBody>
      </p:sp>
      <p:sp>
        <p:nvSpPr>
          <p:cNvPr id="17" name="Text 14"/>
          <p:cNvSpPr/>
          <p:nvPr/>
        </p:nvSpPr>
        <p:spPr>
          <a:xfrm>
            <a:off x="9321522" y="2226350"/>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a:t>
            </a:r>
            <a:endParaRPr lang="en-US" sz="1225" dirty="0"/>
          </a:p>
        </p:txBody>
      </p:sp>
      <p:sp>
        <p:nvSpPr>
          <p:cNvPr id="18" name="Shape 15"/>
          <p:cNvSpPr/>
          <p:nvPr/>
        </p:nvSpPr>
        <p:spPr>
          <a:xfrm>
            <a:off x="3621167" y="2575917"/>
            <a:ext cx="7388066" cy="450413"/>
          </a:xfrm>
          <a:prstGeom prst="rect">
            <a:avLst/>
          </a:prstGeom>
          <a:solidFill>
            <a:srgbClr val="2D3033"/>
          </a:solidFill>
          <a:ln/>
        </p:spPr>
      </p:sp>
      <p:sp>
        <p:nvSpPr>
          <p:cNvPr id="19" name="Text 16"/>
          <p:cNvSpPr/>
          <p:nvPr/>
        </p:nvSpPr>
        <p:spPr>
          <a:xfrm>
            <a:off x="3776662" y="2676763"/>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Mean (SD)</a:t>
            </a:r>
            <a:endParaRPr lang="en-US" sz="1225" dirty="0"/>
          </a:p>
        </p:txBody>
      </p:sp>
      <p:sp>
        <p:nvSpPr>
          <p:cNvPr id="20" name="Text 17"/>
          <p:cNvSpPr/>
          <p:nvPr/>
        </p:nvSpPr>
        <p:spPr>
          <a:xfrm>
            <a:off x="5627489" y="2676763"/>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49.8 (27.9)</a:t>
            </a:r>
            <a:endParaRPr lang="en-US" sz="1225" dirty="0"/>
          </a:p>
        </p:txBody>
      </p:sp>
      <p:sp>
        <p:nvSpPr>
          <p:cNvPr id="21" name="Text 18"/>
          <p:cNvSpPr/>
          <p:nvPr/>
        </p:nvSpPr>
        <p:spPr>
          <a:xfrm>
            <a:off x="7474506" y="2676763"/>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Mean (SD)</a:t>
            </a:r>
            <a:endParaRPr lang="en-US" sz="1225" dirty="0"/>
          </a:p>
        </p:txBody>
      </p:sp>
      <p:sp>
        <p:nvSpPr>
          <p:cNvPr id="22" name="Text 19"/>
          <p:cNvSpPr/>
          <p:nvPr/>
        </p:nvSpPr>
        <p:spPr>
          <a:xfrm>
            <a:off x="9321522" y="2676763"/>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0.136 (0.110)</a:t>
            </a:r>
            <a:endParaRPr lang="en-US" sz="1225" dirty="0"/>
          </a:p>
        </p:txBody>
      </p:sp>
      <p:sp>
        <p:nvSpPr>
          <p:cNvPr id="23" name="Text 20"/>
          <p:cNvSpPr/>
          <p:nvPr/>
        </p:nvSpPr>
        <p:spPr>
          <a:xfrm>
            <a:off x="3776662" y="3127177"/>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Median [Min, Max]</a:t>
            </a:r>
            <a:endParaRPr lang="en-US" sz="1225" dirty="0"/>
          </a:p>
        </p:txBody>
      </p:sp>
      <p:sp>
        <p:nvSpPr>
          <p:cNvPr id="24" name="Text 21"/>
          <p:cNvSpPr/>
          <p:nvPr/>
        </p:nvSpPr>
        <p:spPr>
          <a:xfrm>
            <a:off x="5627489" y="3127177"/>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53.0 [1.00, 98.0]</a:t>
            </a:r>
            <a:endParaRPr lang="en-US" sz="1225" dirty="0"/>
          </a:p>
        </p:txBody>
      </p:sp>
      <p:sp>
        <p:nvSpPr>
          <p:cNvPr id="25" name="Text 22"/>
          <p:cNvSpPr/>
          <p:nvPr/>
        </p:nvSpPr>
        <p:spPr>
          <a:xfrm>
            <a:off x="7474506" y="3127177"/>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Median [Min, Max]</a:t>
            </a:r>
            <a:endParaRPr lang="en-US" sz="1225" dirty="0"/>
          </a:p>
        </p:txBody>
      </p:sp>
      <p:sp>
        <p:nvSpPr>
          <p:cNvPr id="26" name="Text 23"/>
          <p:cNvSpPr/>
          <p:nvPr/>
        </p:nvSpPr>
        <p:spPr>
          <a:xfrm>
            <a:off x="9321522" y="3127177"/>
            <a:ext cx="1532215" cy="497443"/>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0.0800 [0.0300, 0.490]</a:t>
            </a:r>
            <a:endParaRPr lang="en-US" sz="1225" dirty="0"/>
          </a:p>
        </p:txBody>
      </p:sp>
      <p:sp>
        <p:nvSpPr>
          <p:cNvPr id="27" name="Shape 24"/>
          <p:cNvSpPr/>
          <p:nvPr/>
        </p:nvSpPr>
        <p:spPr>
          <a:xfrm>
            <a:off x="3621167" y="3725466"/>
            <a:ext cx="7388066" cy="450413"/>
          </a:xfrm>
          <a:prstGeom prst="rect">
            <a:avLst/>
          </a:prstGeom>
          <a:solidFill>
            <a:srgbClr val="2D3033"/>
          </a:solidFill>
          <a:ln/>
        </p:spPr>
      </p:sp>
      <p:sp>
        <p:nvSpPr>
          <p:cNvPr id="28" name="Text 25"/>
          <p:cNvSpPr/>
          <p:nvPr/>
        </p:nvSpPr>
        <p:spPr>
          <a:xfrm>
            <a:off x="3776662" y="3826312"/>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Loudness (-60 to 0)</a:t>
            </a:r>
            <a:endParaRPr lang="en-US" sz="1225" dirty="0"/>
          </a:p>
        </p:txBody>
      </p:sp>
      <p:sp>
        <p:nvSpPr>
          <p:cNvPr id="29" name="Text 26"/>
          <p:cNvSpPr/>
          <p:nvPr/>
        </p:nvSpPr>
        <p:spPr>
          <a:xfrm>
            <a:off x="5627489" y="3826312"/>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a:t>
            </a:r>
            <a:endParaRPr lang="en-US" sz="1225" dirty="0"/>
          </a:p>
        </p:txBody>
      </p:sp>
      <p:sp>
        <p:nvSpPr>
          <p:cNvPr id="30" name="Text 27"/>
          <p:cNvSpPr/>
          <p:nvPr/>
        </p:nvSpPr>
        <p:spPr>
          <a:xfrm>
            <a:off x="7474506" y="3826312"/>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Liveness (0 to 1)</a:t>
            </a:r>
            <a:endParaRPr lang="en-US" sz="1225" dirty="0"/>
          </a:p>
        </p:txBody>
      </p:sp>
      <p:sp>
        <p:nvSpPr>
          <p:cNvPr id="31" name="Text 28"/>
          <p:cNvSpPr/>
          <p:nvPr/>
        </p:nvSpPr>
        <p:spPr>
          <a:xfrm>
            <a:off x="9321522" y="3826312"/>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a:t>
            </a:r>
            <a:endParaRPr lang="en-US" sz="1225" dirty="0"/>
          </a:p>
        </p:txBody>
      </p:sp>
      <p:sp>
        <p:nvSpPr>
          <p:cNvPr id="32" name="Text 29"/>
          <p:cNvSpPr/>
          <p:nvPr/>
        </p:nvSpPr>
        <p:spPr>
          <a:xfrm>
            <a:off x="3776662" y="4276725"/>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Mean (SD)</a:t>
            </a:r>
            <a:endParaRPr lang="en-US" sz="1225" dirty="0"/>
          </a:p>
        </p:txBody>
      </p:sp>
      <p:sp>
        <p:nvSpPr>
          <p:cNvPr id="33" name="Text 30"/>
          <p:cNvSpPr/>
          <p:nvPr/>
        </p:nvSpPr>
        <p:spPr>
          <a:xfrm>
            <a:off x="5627489" y="4276725"/>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-5.43 (1.66)</a:t>
            </a:r>
            <a:endParaRPr lang="en-US" sz="1225" dirty="0"/>
          </a:p>
        </p:txBody>
      </p:sp>
      <p:sp>
        <p:nvSpPr>
          <p:cNvPr id="34" name="Text 31"/>
          <p:cNvSpPr/>
          <p:nvPr/>
        </p:nvSpPr>
        <p:spPr>
          <a:xfrm>
            <a:off x="7474506" y="4276725"/>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Mean (SD)</a:t>
            </a:r>
            <a:endParaRPr lang="en-US" sz="1225" dirty="0"/>
          </a:p>
        </p:txBody>
      </p:sp>
      <p:sp>
        <p:nvSpPr>
          <p:cNvPr id="35" name="Text 32"/>
          <p:cNvSpPr/>
          <p:nvPr/>
        </p:nvSpPr>
        <p:spPr>
          <a:xfrm>
            <a:off x="9321522" y="4276725"/>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0.173 (0.132)</a:t>
            </a:r>
            <a:endParaRPr lang="en-US" sz="1225" dirty="0"/>
          </a:p>
        </p:txBody>
      </p:sp>
      <p:sp>
        <p:nvSpPr>
          <p:cNvPr id="36" name="Shape 33"/>
          <p:cNvSpPr/>
          <p:nvPr/>
        </p:nvSpPr>
        <p:spPr>
          <a:xfrm>
            <a:off x="3621167" y="4626293"/>
            <a:ext cx="7388066" cy="450413"/>
          </a:xfrm>
          <a:prstGeom prst="rect">
            <a:avLst/>
          </a:prstGeom>
          <a:solidFill>
            <a:srgbClr val="2D3033"/>
          </a:solidFill>
          <a:ln/>
        </p:spPr>
      </p:sp>
      <p:sp>
        <p:nvSpPr>
          <p:cNvPr id="37" name="Text 34"/>
          <p:cNvSpPr/>
          <p:nvPr/>
        </p:nvSpPr>
        <p:spPr>
          <a:xfrm>
            <a:off x="3776662" y="4727138"/>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Median [Min, Max]</a:t>
            </a:r>
            <a:endParaRPr lang="en-US" sz="1225" dirty="0"/>
          </a:p>
        </p:txBody>
      </p:sp>
      <p:sp>
        <p:nvSpPr>
          <p:cNvPr id="38" name="Text 35"/>
          <p:cNvSpPr/>
          <p:nvPr/>
        </p:nvSpPr>
        <p:spPr>
          <a:xfrm>
            <a:off x="5627489" y="4727138"/>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-5.16 [-10.6, -2.25]</a:t>
            </a:r>
            <a:endParaRPr lang="en-US" sz="1225" dirty="0"/>
          </a:p>
        </p:txBody>
      </p:sp>
      <p:sp>
        <p:nvSpPr>
          <p:cNvPr id="39" name="Text 36"/>
          <p:cNvSpPr/>
          <p:nvPr/>
        </p:nvSpPr>
        <p:spPr>
          <a:xfrm>
            <a:off x="7474506" y="4727138"/>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Median [Min, Max]</a:t>
            </a:r>
            <a:endParaRPr lang="en-US" sz="1225" dirty="0"/>
          </a:p>
        </p:txBody>
      </p:sp>
      <p:sp>
        <p:nvSpPr>
          <p:cNvPr id="40" name="Text 37"/>
          <p:cNvSpPr/>
          <p:nvPr/>
        </p:nvSpPr>
        <p:spPr>
          <a:xfrm>
            <a:off x="9321522" y="4727138"/>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0.120 [0.0600, 0.670]</a:t>
            </a:r>
            <a:endParaRPr lang="en-US" sz="1225" dirty="0"/>
          </a:p>
        </p:txBody>
      </p:sp>
      <p:sp>
        <p:nvSpPr>
          <p:cNvPr id="41" name="Text 38"/>
          <p:cNvSpPr/>
          <p:nvPr/>
        </p:nvSpPr>
        <p:spPr>
          <a:xfrm>
            <a:off x="3776662" y="5177552"/>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Valence (0 to 1)</a:t>
            </a:r>
            <a:endParaRPr lang="en-US" sz="1225" dirty="0"/>
          </a:p>
        </p:txBody>
      </p:sp>
      <p:sp>
        <p:nvSpPr>
          <p:cNvPr id="42" name="Text 39"/>
          <p:cNvSpPr/>
          <p:nvPr/>
        </p:nvSpPr>
        <p:spPr>
          <a:xfrm>
            <a:off x="5627489" y="5177552"/>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a:t>
            </a:r>
            <a:endParaRPr lang="en-US" sz="1225" dirty="0"/>
          </a:p>
        </p:txBody>
      </p:sp>
      <p:sp>
        <p:nvSpPr>
          <p:cNvPr id="43" name="Text 40"/>
          <p:cNvSpPr/>
          <p:nvPr/>
        </p:nvSpPr>
        <p:spPr>
          <a:xfrm>
            <a:off x="7474506" y="5177552"/>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Pitch (0 to 11)</a:t>
            </a:r>
            <a:endParaRPr lang="en-US" sz="1225" dirty="0"/>
          </a:p>
        </p:txBody>
      </p:sp>
      <p:sp>
        <p:nvSpPr>
          <p:cNvPr id="44" name="Text 41"/>
          <p:cNvSpPr/>
          <p:nvPr/>
        </p:nvSpPr>
        <p:spPr>
          <a:xfrm>
            <a:off x="9321522" y="5177552"/>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a:t>
            </a:r>
            <a:endParaRPr lang="en-US" sz="1225" dirty="0"/>
          </a:p>
        </p:txBody>
      </p:sp>
      <p:sp>
        <p:nvSpPr>
          <p:cNvPr id="45" name="Shape 42"/>
          <p:cNvSpPr/>
          <p:nvPr/>
        </p:nvSpPr>
        <p:spPr>
          <a:xfrm>
            <a:off x="3621167" y="5527119"/>
            <a:ext cx="7388066" cy="450413"/>
          </a:xfrm>
          <a:prstGeom prst="rect">
            <a:avLst/>
          </a:prstGeom>
          <a:solidFill>
            <a:srgbClr val="2D3033"/>
          </a:solidFill>
          <a:ln/>
        </p:spPr>
      </p:sp>
      <p:sp>
        <p:nvSpPr>
          <p:cNvPr id="46" name="Text 43"/>
          <p:cNvSpPr/>
          <p:nvPr/>
        </p:nvSpPr>
        <p:spPr>
          <a:xfrm>
            <a:off x="3776662" y="5627965"/>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Mean (SD)</a:t>
            </a:r>
            <a:endParaRPr lang="en-US" sz="1225" dirty="0"/>
          </a:p>
        </p:txBody>
      </p:sp>
      <p:sp>
        <p:nvSpPr>
          <p:cNvPr id="47" name="Text 44"/>
          <p:cNvSpPr/>
          <p:nvPr/>
        </p:nvSpPr>
        <p:spPr>
          <a:xfrm>
            <a:off x="5627489" y="5627965"/>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0.481 (0.214)</a:t>
            </a:r>
            <a:endParaRPr lang="en-US" sz="1225" dirty="0"/>
          </a:p>
        </p:txBody>
      </p:sp>
      <p:sp>
        <p:nvSpPr>
          <p:cNvPr id="48" name="Text 45"/>
          <p:cNvSpPr/>
          <p:nvPr/>
        </p:nvSpPr>
        <p:spPr>
          <a:xfrm>
            <a:off x="7474506" y="5627965"/>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Mean (SD)</a:t>
            </a:r>
            <a:endParaRPr lang="en-US" sz="1225" dirty="0"/>
          </a:p>
        </p:txBody>
      </p:sp>
      <p:sp>
        <p:nvSpPr>
          <p:cNvPr id="49" name="Text 46"/>
          <p:cNvSpPr/>
          <p:nvPr/>
        </p:nvSpPr>
        <p:spPr>
          <a:xfrm>
            <a:off x="9321522" y="5627965"/>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5.62 (3.35)</a:t>
            </a:r>
            <a:endParaRPr lang="en-US" sz="1225" dirty="0"/>
          </a:p>
        </p:txBody>
      </p:sp>
      <p:sp>
        <p:nvSpPr>
          <p:cNvPr id="50" name="Text 47"/>
          <p:cNvSpPr/>
          <p:nvPr/>
        </p:nvSpPr>
        <p:spPr>
          <a:xfrm>
            <a:off x="3776662" y="6078379"/>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Median [Min, Max]</a:t>
            </a:r>
            <a:endParaRPr lang="en-US" sz="1225" dirty="0"/>
          </a:p>
        </p:txBody>
      </p:sp>
      <p:sp>
        <p:nvSpPr>
          <p:cNvPr id="51" name="Text 48"/>
          <p:cNvSpPr/>
          <p:nvPr/>
        </p:nvSpPr>
        <p:spPr>
          <a:xfrm>
            <a:off x="5627489" y="6078379"/>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0.470 [0.100, 0.940]</a:t>
            </a:r>
            <a:endParaRPr lang="en-US" sz="1225" dirty="0"/>
          </a:p>
        </p:txBody>
      </p:sp>
      <p:sp>
        <p:nvSpPr>
          <p:cNvPr id="52" name="Text 49"/>
          <p:cNvSpPr/>
          <p:nvPr/>
        </p:nvSpPr>
        <p:spPr>
          <a:xfrm>
            <a:off x="7474506" y="6078379"/>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Median [Min, Max]</a:t>
            </a:r>
            <a:endParaRPr lang="en-US" sz="1225" dirty="0"/>
          </a:p>
        </p:txBody>
      </p:sp>
      <p:sp>
        <p:nvSpPr>
          <p:cNvPr id="53" name="Text 50"/>
          <p:cNvSpPr/>
          <p:nvPr/>
        </p:nvSpPr>
        <p:spPr>
          <a:xfrm>
            <a:off x="9321522" y="6078379"/>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6.00 [0, 11.0]</a:t>
            </a:r>
            <a:endParaRPr lang="en-US" sz="1225" dirty="0"/>
          </a:p>
        </p:txBody>
      </p:sp>
      <p:sp>
        <p:nvSpPr>
          <p:cNvPr id="54" name="Shape 51"/>
          <p:cNvSpPr/>
          <p:nvPr/>
        </p:nvSpPr>
        <p:spPr>
          <a:xfrm>
            <a:off x="3621167" y="6427946"/>
            <a:ext cx="7388066" cy="699135"/>
          </a:xfrm>
          <a:prstGeom prst="rect">
            <a:avLst/>
          </a:prstGeom>
          <a:solidFill>
            <a:srgbClr val="2D3033"/>
          </a:solidFill>
          <a:ln/>
        </p:spPr>
      </p:sp>
      <p:sp>
        <p:nvSpPr>
          <p:cNvPr id="55" name="Text 52"/>
          <p:cNvSpPr/>
          <p:nvPr/>
        </p:nvSpPr>
        <p:spPr>
          <a:xfrm>
            <a:off x="3776662" y="6528792"/>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Energy (0 to 1)</a:t>
            </a:r>
            <a:endParaRPr lang="en-US" sz="1225" dirty="0"/>
          </a:p>
        </p:txBody>
      </p:sp>
      <p:sp>
        <p:nvSpPr>
          <p:cNvPr id="56" name="Text 53"/>
          <p:cNvSpPr/>
          <p:nvPr/>
        </p:nvSpPr>
        <p:spPr>
          <a:xfrm>
            <a:off x="5627489" y="6528792"/>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a:t>
            </a:r>
            <a:endParaRPr lang="en-US" sz="1225" dirty="0"/>
          </a:p>
        </p:txBody>
      </p:sp>
      <p:sp>
        <p:nvSpPr>
          <p:cNvPr id="57" name="Text 54"/>
          <p:cNvSpPr/>
          <p:nvPr/>
        </p:nvSpPr>
        <p:spPr>
          <a:xfrm>
            <a:off x="7474506" y="6528792"/>
            <a:ext cx="1528405" cy="497443"/>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Modality (0=minor to 1=major)</a:t>
            </a:r>
            <a:endParaRPr lang="en-US" sz="1225" dirty="0"/>
          </a:p>
        </p:txBody>
      </p:sp>
      <p:sp>
        <p:nvSpPr>
          <p:cNvPr id="58" name="Text 55"/>
          <p:cNvSpPr/>
          <p:nvPr/>
        </p:nvSpPr>
        <p:spPr>
          <a:xfrm>
            <a:off x="9321522" y="6528792"/>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a:t>
            </a:r>
            <a:endParaRPr lang="en-US" sz="1225" dirty="0"/>
          </a:p>
        </p:txBody>
      </p:sp>
      <p:sp>
        <p:nvSpPr>
          <p:cNvPr id="59" name="Text 56"/>
          <p:cNvSpPr/>
          <p:nvPr/>
        </p:nvSpPr>
        <p:spPr>
          <a:xfrm>
            <a:off x="3776662" y="7227927"/>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Mean (SD)</a:t>
            </a:r>
            <a:endParaRPr lang="en-US" sz="1225" dirty="0"/>
          </a:p>
        </p:txBody>
      </p:sp>
      <p:sp>
        <p:nvSpPr>
          <p:cNvPr id="60" name="Text 57"/>
          <p:cNvSpPr/>
          <p:nvPr/>
        </p:nvSpPr>
        <p:spPr>
          <a:xfrm>
            <a:off x="5627489" y="7227927"/>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0.685 (0.114)</a:t>
            </a:r>
            <a:endParaRPr lang="en-US" sz="1225" dirty="0"/>
          </a:p>
        </p:txBody>
      </p:sp>
      <p:sp>
        <p:nvSpPr>
          <p:cNvPr id="61" name="Text 58"/>
          <p:cNvSpPr/>
          <p:nvPr/>
        </p:nvSpPr>
        <p:spPr>
          <a:xfrm>
            <a:off x="7474506" y="7227927"/>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Mean (SD)</a:t>
            </a:r>
            <a:endParaRPr lang="en-US" sz="1225" dirty="0"/>
          </a:p>
        </p:txBody>
      </p:sp>
      <p:sp>
        <p:nvSpPr>
          <p:cNvPr id="62" name="Text 59"/>
          <p:cNvSpPr/>
          <p:nvPr/>
        </p:nvSpPr>
        <p:spPr>
          <a:xfrm>
            <a:off x="9321522" y="7227927"/>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0.495 (0.503)</a:t>
            </a:r>
            <a:endParaRPr lang="en-US" sz="1225" dirty="0"/>
          </a:p>
        </p:txBody>
      </p:sp>
      <p:sp>
        <p:nvSpPr>
          <p:cNvPr id="63" name="Shape 60"/>
          <p:cNvSpPr/>
          <p:nvPr/>
        </p:nvSpPr>
        <p:spPr>
          <a:xfrm>
            <a:off x="3621167" y="7577495"/>
            <a:ext cx="7388066" cy="450413"/>
          </a:xfrm>
          <a:prstGeom prst="rect">
            <a:avLst/>
          </a:prstGeom>
          <a:solidFill>
            <a:srgbClr val="2D3033"/>
          </a:solidFill>
          <a:ln/>
        </p:spPr>
      </p:sp>
      <p:sp>
        <p:nvSpPr>
          <p:cNvPr id="64" name="Text 61"/>
          <p:cNvSpPr/>
          <p:nvPr/>
        </p:nvSpPr>
        <p:spPr>
          <a:xfrm>
            <a:off x="3776662" y="7678341"/>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Median [Min, Max]</a:t>
            </a:r>
            <a:endParaRPr lang="en-US" sz="1225" dirty="0"/>
          </a:p>
        </p:txBody>
      </p:sp>
      <p:sp>
        <p:nvSpPr>
          <p:cNvPr id="65" name="Text 62"/>
          <p:cNvSpPr/>
          <p:nvPr/>
        </p:nvSpPr>
        <p:spPr>
          <a:xfrm>
            <a:off x="5627489" y="7678341"/>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0.690 [0.410, 0.900]</a:t>
            </a:r>
            <a:endParaRPr lang="en-US" sz="1225" dirty="0"/>
          </a:p>
        </p:txBody>
      </p:sp>
      <p:sp>
        <p:nvSpPr>
          <p:cNvPr id="66" name="Text 63"/>
          <p:cNvSpPr/>
          <p:nvPr/>
        </p:nvSpPr>
        <p:spPr>
          <a:xfrm>
            <a:off x="7474506" y="7678341"/>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Median [Min, Max]</a:t>
            </a:r>
            <a:endParaRPr lang="en-US" sz="1225" dirty="0"/>
          </a:p>
        </p:txBody>
      </p:sp>
      <p:sp>
        <p:nvSpPr>
          <p:cNvPr id="67" name="Text 64"/>
          <p:cNvSpPr/>
          <p:nvPr/>
        </p:nvSpPr>
        <p:spPr>
          <a:xfrm>
            <a:off x="9321522" y="7678341"/>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 [0, 1.00]</a:t>
            </a:r>
            <a:endParaRPr lang="en-US" sz="1225" dirty="0"/>
          </a:p>
        </p:txBody>
      </p:sp>
      <p:sp>
        <p:nvSpPr>
          <p:cNvPr id="68" name="Text 65"/>
          <p:cNvSpPr/>
          <p:nvPr/>
        </p:nvSpPr>
        <p:spPr>
          <a:xfrm>
            <a:off x="3776662" y="8128754"/>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Danceability (0 to 1)</a:t>
            </a:r>
            <a:endParaRPr lang="en-US" sz="1225" dirty="0"/>
          </a:p>
        </p:txBody>
      </p:sp>
      <p:sp>
        <p:nvSpPr>
          <p:cNvPr id="69" name="Text 66"/>
          <p:cNvSpPr/>
          <p:nvPr/>
        </p:nvSpPr>
        <p:spPr>
          <a:xfrm>
            <a:off x="5627489" y="8128754"/>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a:t>
            </a:r>
            <a:endParaRPr lang="en-US" sz="1225" dirty="0"/>
          </a:p>
        </p:txBody>
      </p:sp>
      <p:sp>
        <p:nvSpPr>
          <p:cNvPr id="70" name="Text 67"/>
          <p:cNvSpPr/>
          <p:nvPr/>
        </p:nvSpPr>
        <p:spPr>
          <a:xfrm>
            <a:off x="7474506" y="8128754"/>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Year (2017-2023)</a:t>
            </a:r>
            <a:endParaRPr lang="en-US" sz="1225" dirty="0"/>
          </a:p>
        </p:txBody>
      </p:sp>
      <p:sp>
        <p:nvSpPr>
          <p:cNvPr id="71" name="Text 68"/>
          <p:cNvSpPr/>
          <p:nvPr/>
        </p:nvSpPr>
        <p:spPr>
          <a:xfrm>
            <a:off x="9321522" y="8128754"/>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a:t>
            </a:r>
            <a:endParaRPr lang="en-US" sz="1225" dirty="0"/>
          </a:p>
        </p:txBody>
      </p:sp>
      <p:sp>
        <p:nvSpPr>
          <p:cNvPr id="72" name="Shape 69"/>
          <p:cNvSpPr/>
          <p:nvPr/>
        </p:nvSpPr>
        <p:spPr>
          <a:xfrm>
            <a:off x="3621167" y="8478322"/>
            <a:ext cx="7388066" cy="450413"/>
          </a:xfrm>
          <a:prstGeom prst="rect">
            <a:avLst/>
          </a:prstGeom>
          <a:solidFill>
            <a:srgbClr val="2D3033"/>
          </a:solidFill>
          <a:ln/>
        </p:spPr>
      </p:sp>
      <p:sp>
        <p:nvSpPr>
          <p:cNvPr id="73" name="Text 70"/>
          <p:cNvSpPr/>
          <p:nvPr/>
        </p:nvSpPr>
        <p:spPr>
          <a:xfrm>
            <a:off x="3776662" y="8579168"/>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Mean (SD)</a:t>
            </a:r>
            <a:endParaRPr lang="en-US" sz="1225" dirty="0"/>
          </a:p>
        </p:txBody>
      </p:sp>
      <p:sp>
        <p:nvSpPr>
          <p:cNvPr id="74" name="Text 71"/>
          <p:cNvSpPr/>
          <p:nvPr/>
        </p:nvSpPr>
        <p:spPr>
          <a:xfrm>
            <a:off x="5627489" y="8579168"/>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0.752 (0.103)</a:t>
            </a:r>
            <a:endParaRPr lang="en-US" sz="1225" dirty="0"/>
          </a:p>
        </p:txBody>
      </p:sp>
      <p:sp>
        <p:nvSpPr>
          <p:cNvPr id="75" name="Text 72"/>
          <p:cNvSpPr/>
          <p:nvPr/>
        </p:nvSpPr>
        <p:spPr>
          <a:xfrm>
            <a:off x="7474506" y="8579168"/>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Mean (SD)</a:t>
            </a:r>
            <a:endParaRPr lang="en-US" sz="1225" dirty="0"/>
          </a:p>
        </p:txBody>
      </p:sp>
      <p:sp>
        <p:nvSpPr>
          <p:cNvPr id="76" name="Text 73"/>
          <p:cNvSpPr/>
          <p:nvPr/>
        </p:nvSpPr>
        <p:spPr>
          <a:xfrm>
            <a:off x="9321522" y="8579168"/>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2020 (1.58)</a:t>
            </a:r>
            <a:endParaRPr lang="en-US" sz="1225" dirty="0"/>
          </a:p>
        </p:txBody>
      </p:sp>
      <p:sp>
        <p:nvSpPr>
          <p:cNvPr id="77" name="Text 74"/>
          <p:cNvSpPr/>
          <p:nvPr/>
        </p:nvSpPr>
        <p:spPr>
          <a:xfrm>
            <a:off x="3776662" y="9029581"/>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Median [Min, Max]</a:t>
            </a:r>
            <a:endParaRPr lang="en-US" sz="1225" dirty="0"/>
          </a:p>
        </p:txBody>
      </p:sp>
      <p:sp>
        <p:nvSpPr>
          <p:cNvPr id="78" name="Text 75"/>
          <p:cNvSpPr/>
          <p:nvPr/>
        </p:nvSpPr>
        <p:spPr>
          <a:xfrm>
            <a:off x="5627489" y="9029581"/>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0.780 [0.500, 0.910]</a:t>
            </a:r>
            <a:endParaRPr lang="en-US" sz="1225" dirty="0"/>
          </a:p>
        </p:txBody>
      </p:sp>
      <p:sp>
        <p:nvSpPr>
          <p:cNvPr id="79" name="Text 76"/>
          <p:cNvSpPr/>
          <p:nvPr/>
        </p:nvSpPr>
        <p:spPr>
          <a:xfrm>
            <a:off x="7474506" y="9029581"/>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  Median [Min, Max]</a:t>
            </a:r>
            <a:endParaRPr lang="en-US" sz="1225" dirty="0"/>
          </a:p>
        </p:txBody>
      </p:sp>
      <p:sp>
        <p:nvSpPr>
          <p:cNvPr id="80" name="Text 77"/>
          <p:cNvSpPr/>
          <p:nvPr/>
        </p:nvSpPr>
        <p:spPr>
          <a:xfrm>
            <a:off x="9321522" y="9029581"/>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2020 [2017, 2023]</a:t>
            </a:r>
            <a:endParaRPr lang="en-US" sz="1225" dirty="0"/>
          </a:p>
        </p:txBody>
      </p:sp>
      <p:sp>
        <p:nvSpPr>
          <p:cNvPr id="81" name="Text 78"/>
          <p:cNvSpPr/>
          <p:nvPr/>
        </p:nvSpPr>
        <p:spPr>
          <a:xfrm>
            <a:off x="3621167" y="9554051"/>
            <a:ext cx="7388066" cy="1492329"/>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"Loudness" sets the stage with a mean of -5.43 and a median of -5.16, unleashing a wave of powerful sounds. The tracks come alive with "Energy," boasting a mean of 0.685 and infusing them with an irresistible vigor. "Modality" takes listeners on a melodic journey, effortlessly transitioning between minor and major keys. And with a mean of 0.752, "Danceability" invites everyone to unleash their inner dancer. The "Year" variable spans from 2017 to 2023, with a mean of 2020, capturing a dynamic and ever-evolving timeframe for the data collection.</a:t>
            </a:r>
            <a:endParaRPr lang="en-US" sz="1225" dirty="0"/>
          </a:p>
        </p:txBody>
      </p:sp>
      <p:pic>
        <p:nvPicPr>
          <p:cNvPr id="82" name="Image 1" descr="preencoded.png">
            <a:hlinkClick r:id="rId3" tooltip=""/>
          </p:cNvPr>
          <p:cNvPicPr>
            <a:picLocks noChangeAspect="1"/>
          </p:cNvPicPr>
          <p:nvPr/>
        </p:nvPicPr>
        <p:blipFill>
          <a:blip r:embed="rId2"/>
          <a:stretch>
            <a:fillRect/>
          </a:stretch>
        </p:blipFill>
        <p:spPr>
          <a:xfrm>
            <a:off x="12242153" y="7589520"/>
            <a:ext cx="2296807" cy="5486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9296281"/>
          </a:xfrm>
          <a:prstGeom prst="rect">
            <a:avLst/>
          </a:prstGeom>
          <a:solidFill>
            <a:srgbClr val="1B1C1D"/>
          </a:solidFill>
          <a:ln/>
        </p:spPr>
      </p:sp>
      <p:sp>
        <p:nvSpPr>
          <p:cNvPr id="4" name="Text 1"/>
          <p:cNvSpPr/>
          <p:nvPr/>
        </p:nvSpPr>
        <p:spPr>
          <a:xfrm>
            <a:off x="3621167" y="427673"/>
            <a:ext cx="3888462" cy="486013"/>
          </a:xfrm>
          <a:prstGeom prst="rect">
            <a:avLst/>
          </a:prstGeom>
          <a:noFill/>
          <a:ln/>
        </p:spPr>
        <p:txBody>
          <a:bodyPr wrap="none" rtlCol="0" anchor="t"/>
          <a:lstStyle/>
          <a:p>
            <a:pPr indent="0" marL="0">
              <a:lnSpc>
                <a:spcPts val="3827"/>
              </a:lnSpc>
              <a:buNone/>
            </a:pPr>
            <a:r>
              <a:rPr lang="en-US" sz="3062" dirty="0">
                <a:solidFill>
                  <a:srgbClr val="AE8625"/>
                </a:solidFill>
                <a:latin typeface="Prata" pitchFamily="34" charset="0"/>
                <a:ea typeface="Prata" pitchFamily="34" charset="-122"/>
                <a:cs typeface="Prata" pitchFamily="34" charset="-120"/>
              </a:rPr>
              <a:t>OLS Model</a:t>
            </a:r>
            <a:endParaRPr lang="en-US" sz="3062" dirty="0"/>
          </a:p>
        </p:txBody>
      </p:sp>
      <p:sp>
        <p:nvSpPr>
          <p:cNvPr id="5" name="Text 2"/>
          <p:cNvSpPr/>
          <p:nvPr/>
        </p:nvSpPr>
        <p:spPr>
          <a:xfrm>
            <a:off x="3776782" y="1325523"/>
            <a:ext cx="116276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Term</a:t>
            </a:r>
            <a:endParaRPr lang="en-US" sz="1225" dirty="0"/>
          </a:p>
        </p:txBody>
      </p:sp>
      <p:sp>
        <p:nvSpPr>
          <p:cNvPr id="6" name="Text 3"/>
          <p:cNvSpPr/>
          <p:nvPr/>
        </p:nvSpPr>
        <p:spPr>
          <a:xfrm>
            <a:off x="5258157" y="1325523"/>
            <a:ext cx="115895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Estimate</a:t>
            </a:r>
            <a:endParaRPr lang="en-US" sz="1225" dirty="0"/>
          </a:p>
        </p:txBody>
      </p:sp>
      <p:sp>
        <p:nvSpPr>
          <p:cNvPr id="7" name="Text 4"/>
          <p:cNvSpPr/>
          <p:nvPr/>
        </p:nvSpPr>
        <p:spPr>
          <a:xfrm>
            <a:off x="6735723" y="1325523"/>
            <a:ext cx="115895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Std.error</a:t>
            </a:r>
            <a:endParaRPr lang="en-US" sz="1225" dirty="0"/>
          </a:p>
        </p:txBody>
      </p:sp>
      <p:sp>
        <p:nvSpPr>
          <p:cNvPr id="8" name="Text 5"/>
          <p:cNvSpPr/>
          <p:nvPr/>
        </p:nvSpPr>
        <p:spPr>
          <a:xfrm>
            <a:off x="8213288" y="1325523"/>
            <a:ext cx="115895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Statistic</a:t>
            </a:r>
            <a:endParaRPr lang="en-US" sz="1225" dirty="0"/>
          </a:p>
        </p:txBody>
      </p:sp>
      <p:sp>
        <p:nvSpPr>
          <p:cNvPr id="9" name="Text 6"/>
          <p:cNvSpPr/>
          <p:nvPr/>
        </p:nvSpPr>
        <p:spPr>
          <a:xfrm>
            <a:off x="9690854" y="1325523"/>
            <a:ext cx="116276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p.value</a:t>
            </a:r>
            <a:endParaRPr lang="en-US" sz="1225" dirty="0"/>
          </a:p>
        </p:txBody>
      </p:sp>
      <p:sp>
        <p:nvSpPr>
          <p:cNvPr id="10" name="Shape 7"/>
          <p:cNvSpPr/>
          <p:nvPr/>
        </p:nvSpPr>
        <p:spPr>
          <a:xfrm>
            <a:off x="3621167" y="1675090"/>
            <a:ext cx="7388066" cy="450413"/>
          </a:xfrm>
          <a:prstGeom prst="rect">
            <a:avLst/>
          </a:prstGeom>
          <a:solidFill>
            <a:srgbClr val="2D3033"/>
          </a:solidFill>
          <a:ln/>
        </p:spPr>
      </p:sp>
      <p:sp>
        <p:nvSpPr>
          <p:cNvPr id="11" name="Text 8"/>
          <p:cNvSpPr/>
          <p:nvPr/>
        </p:nvSpPr>
        <p:spPr>
          <a:xfrm>
            <a:off x="3776782" y="1775936"/>
            <a:ext cx="116276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(Intercept)</a:t>
            </a:r>
            <a:endParaRPr lang="en-US" sz="1225" dirty="0"/>
          </a:p>
        </p:txBody>
      </p:sp>
      <p:sp>
        <p:nvSpPr>
          <p:cNvPr id="12" name="Text 9"/>
          <p:cNvSpPr/>
          <p:nvPr/>
        </p:nvSpPr>
        <p:spPr>
          <a:xfrm>
            <a:off x="5258157" y="1775936"/>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-145.689</a:t>
            </a:r>
            <a:endParaRPr lang="en-US" sz="1225" dirty="0"/>
          </a:p>
        </p:txBody>
      </p:sp>
      <p:sp>
        <p:nvSpPr>
          <p:cNvPr id="13" name="Text 10"/>
          <p:cNvSpPr/>
          <p:nvPr/>
        </p:nvSpPr>
        <p:spPr>
          <a:xfrm>
            <a:off x="6735723" y="1775936"/>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45.939</a:t>
            </a:r>
            <a:endParaRPr lang="en-US" sz="1225" dirty="0"/>
          </a:p>
        </p:txBody>
      </p:sp>
      <p:sp>
        <p:nvSpPr>
          <p:cNvPr id="14" name="Text 11"/>
          <p:cNvSpPr/>
          <p:nvPr/>
        </p:nvSpPr>
        <p:spPr>
          <a:xfrm>
            <a:off x="8213288" y="1775936"/>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-3.171</a:t>
            </a:r>
            <a:endParaRPr lang="en-US" sz="1225" dirty="0"/>
          </a:p>
        </p:txBody>
      </p:sp>
      <p:sp>
        <p:nvSpPr>
          <p:cNvPr id="15" name="Text 12"/>
          <p:cNvSpPr/>
          <p:nvPr/>
        </p:nvSpPr>
        <p:spPr>
          <a:xfrm>
            <a:off x="9690854" y="1775936"/>
            <a:ext cx="116276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0.002</a:t>
            </a:r>
            <a:endParaRPr lang="en-US" sz="1225" dirty="0"/>
          </a:p>
        </p:txBody>
      </p:sp>
      <p:sp>
        <p:nvSpPr>
          <p:cNvPr id="16" name="Text 13"/>
          <p:cNvSpPr/>
          <p:nvPr/>
        </p:nvSpPr>
        <p:spPr>
          <a:xfrm>
            <a:off x="3776782" y="2226350"/>
            <a:ext cx="116276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Loudness</a:t>
            </a:r>
            <a:endParaRPr lang="en-US" sz="1225" dirty="0"/>
          </a:p>
        </p:txBody>
      </p:sp>
      <p:sp>
        <p:nvSpPr>
          <p:cNvPr id="17" name="Text 14"/>
          <p:cNvSpPr/>
          <p:nvPr/>
        </p:nvSpPr>
        <p:spPr>
          <a:xfrm>
            <a:off x="5258157" y="2226350"/>
            <a:ext cx="115895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0.066</a:t>
            </a:r>
            <a:endParaRPr lang="en-US" sz="1225" dirty="0"/>
          </a:p>
        </p:txBody>
      </p:sp>
      <p:sp>
        <p:nvSpPr>
          <p:cNvPr id="18" name="Text 15"/>
          <p:cNvSpPr/>
          <p:nvPr/>
        </p:nvSpPr>
        <p:spPr>
          <a:xfrm>
            <a:off x="6735723" y="2226350"/>
            <a:ext cx="115895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0.027</a:t>
            </a:r>
            <a:endParaRPr lang="en-US" sz="1225" dirty="0"/>
          </a:p>
        </p:txBody>
      </p:sp>
      <p:sp>
        <p:nvSpPr>
          <p:cNvPr id="19" name="Text 16"/>
          <p:cNvSpPr/>
          <p:nvPr/>
        </p:nvSpPr>
        <p:spPr>
          <a:xfrm>
            <a:off x="8213288" y="2226350"/>
            <a:ext cx="115895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2.43</a:t>
            </a:r>
            <a:endParaRPr lang="en-US" sz="1225" dirty="0"/>
          </a:p>
        </p:txBody>
      </p:sp>
      <p:sp>
        <p:nvSpPr>
          <p:cNvPr id="20" name="Text 17"/>
          <p:cNvSpPr/>
          <p:nvPr/>
        </p:nvSpPr>
        <p:spPr>
          <a:xfrm>
            <a:off x="9690854" y="2226350"/>
            <a:ext cx="116276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0.018</a:t>
            </a:r>
            <a:endParaRPr lang="en-US" sz="1225" dirty="0"/>
          </a:p>
        </p:txBody>
      </p:sp>
      <p:sp>
        <p:nvSpPr>
          <p:cNvPr id="21" name="Shape 18"/>
          <p:cNvSpPr/>
          <p:nvPr/>
        </p:nvSpPr>
        <p:spPr>
          <a:xfrm>
            <a:off x="3621167" y="2575917"/>
            <a:ext cx="7388066" cy="450413"/>
          </a:xfrm>
          <a:prstGeom prst="rect">
            <a:avLst/>
          </a:prstGeom>
          <a:solidFill>
            <a:srgbClr val="2D3033"/>
          </a:solidFill>
          <a:ln/>
        </p:spPr>
      </p:sp>
      <p:sp>
        <p:nvSpPr>
          <p:cNvPr id="22" name="Text 19"/>
          <p:cNvSpPr/>
          <p:nvPr/>
        </p:nvSpPr>
        <p:spPr>
          <a:xfrm>
            <a:off x="3776782" y="2676763"/>
            <a:ext cx="116276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Valence</a:t>
            </a:r>
            <a:endParaRPr lang="en-US" sz="1225" dirty="0"/>
          </a:p>
        </p:txBody>
      </p:sp>
      <p:sp>
        <p:nvSpPr>
          <p:cNvPr id="23" name="Text 20"/>
          <p:cNvSpPr/>
          <p:nvPr/>
        </p:nvSpPr>
        <p:spPr>
          <a:xfrm>
            <a:off x="5258157" y="2676763"/>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-0.16</a:t>
            </a:r>
            <a:endParaRPr lang="en-US" sz="1225" dirty="0"/>
          </a:p>
        </p:txBody>
      </p:sp>
      <p:sp>
        <p:nvSpPr>
          <p:cNvPr id="24" name="Text 21"/>
          <p:cNvSpPr/>
          <p:nvPr/>
        </p:nvSpPr>
        <p:spPr>
          <a:xfrm>
            <a:off x="6735723" y="2676763"/>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0.165</a:t>
            </a:r>
            <a:endParaRPr lang="en-US" sz="1225" dirty="0"/>
          </a:p>
        </p:txBody>
      </p:sp>
      <p:sp>
        <p:nvSpPr>
          <p:cNvPr id="25" name="Text 22"/>
          <p:cNvSpPr/>
          <p:nvPr/>
        </p:nvSpPr>
        <p:spPr>
          <a:xfrm>
            <a:off x="8213288" y="2676763"/>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-0.966</a:t>
            </a:r>
            <a:endParaRPr lang="en-US" sz="1225" dirty="0"/>
          </a:p>
        </p:txBody>
      </p:sp>
      <p:sp>
        <p:nvSpPr>
          <p:cNvPr id="26" name="Text 23"/>
          <p:cNvSpPr/>
          <p:nvPr/>
        </p:nvSpPr>
        <p:spPr>
          <a:xfrm>
            <a:off x="9690854" y="2676763"/>
            <a:ext cx="116276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0.338</a:t>
            </a:r>
            <a:endParaRPr lang="en-US" sz="1225" dirty="0"/>
          </a:p>
        </p:txBody>
      </p:sp>
      <p:sp>
        <p:nvSpPr>
          <p:cNvPr id="27" name="Text 24"/>
          <p:cNvSpPr/>
          <p:nvPr/>
        </p:nvSpPr>
        <p:spPr>
          <a:xfrm>
            <a:off x="3776782" y="3127177"/>
            <a:ext cx="116276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Energy</a:t>
            </a:r>
            <a:endParaRPr lang="en-US" sz="1225" dirty="0"/>
          </a:p>
        </p:txBody>
      </p:sp>
      <p:sp>
        <p:nvSpPr>
          <p:cNvPr id="28" name="Text 25"/>
          <p:cNvSpPr/>
          <p:nvPr/>
        </p:nvSpPr>
        <p:spPr>
          <a:xfrm>
            <a:off x="5258157" y="3127177"/>
            <a:ext cx="115895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-0.801</a:t>
            </a:r>
            <a:endParaRPr lang="en-US" sz="1225" dirty="0"/>
          </a:p>
        </p:txBody>
      </p:sp>
      <p:sp>
        <p:nvSpPr>
          <p:cNvPr id="29" name="Text 26"/>
          <p:cNvSpPr/>
          <p:nvPr/>
        </p:nvSpPr>
        <p:spPr>
          <a:xfrm>
            <a:off x="6735723" y="3127177"/>
            <a:ext cx="115895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0.396</a:t>
            </a:r>
            <a:endParaRPr lang="en-US" sz="1225" dirty="0"/>
          </a:p>
        </p:txBody>
      </p:sp>
      <p:sp>
        <p:nvSpPr>
          <p:cNvPr id="30" name="Text 27"/>
          <p:cNvSpPr/>
          <p:nvPr/>
        </p:nvSpPr>
        <p:spPr>
          <a:xfrm>
            <a:off x="8213288" y="3127177"/>
            <a:ext cx="115895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-2.024</a:t>
            </a:r>
            <a:endParaRPr lang="en-US" sz="1225" dirty="0"/>
          </a:p>
        </p:txBody>
      </p:sp>
      <p:sp>
        <p:nvSpPr>
          <p:cNvPr id="31" name="Text 28"/>
          <p:cNvSpPr/>
          <p:nvPr/>
        </p:nvSpPr>
        <p:spPr>
          <a:xfrm>
            <a:off x="9690854" y="3127177"/>
            <a:ext cx="116276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0.047</a:t>
            </a:r>
            <a:endParaRPr lang="en-US" sz="1225" dirty="0"/>
          </a:p>
        </p:txBody>
      </p:sp>
      <p:sp>
        <p:nvSpPr>
          <p:cNvPr id="32" name="Shape 29"/>
          <p:cNvSpPr/>
          <p:nvPr/>
        </p:nvSpPr>
        <p:spPr>
          <a:xfrm>
            <a:off x="3621167" y="3476744"/>
            <a:ext cx="7388066" cy="450413"/>
          </a:xfrm>
          <a:prstGeom prst="rect">
            <a:avLst/>
          </a:prstGeom>
          <a:solidFill>
            <a:srgbClr val="2D3033"/>
          </a:solidFill>
          <a:ln/>
        </p:spPr>
      </p:sp>
      <p:sp>
        <p:nvSpPr>
          <p:cNvPr id="33" name="Text 30"/>
          <p:cNvSpPr/>
          <p:nvPr/>
        </p:nvSpPr>
        <p:spPr>
          <a:xfrm>
            <a:off x="3776782" y="3577590"/>
            <a:ext cx="116276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Danceability</a:t>
            </a:r>
            <a:endParaRPr lang="en-US" sz="1225" dirty="0"/>
          </a:p>
        </p:txBody>
      </p:sp>
      <p:sp>
        <p:nvSpPr>
          <p:cNvPr id="34" name="Text 31"/>
          <p:cNvSpPr/>
          <p:nvPr/>
        </p:nvSpPr>
        <p:spPr>
          <a:xfrm>
            <a:off x="5258157" y="3577590"/>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0.604</a:t>
            </a:r>
            <a:endParaRPr lang="en-US" sz="1225" dirty="0"/>
          </a:p>
        </p:txBody>
      </p:sp>
      <p:sp>
        <p:nvSpPr>
          <p:cNvPr id="35" name="Text 32"/>
          <p:cNvSpPr/>
          <p:nvPr/>
        </p:nvSpPr>
        <p:spPr>
          <a:xfrm>
            <a:off x="6735723" y="3577590"/>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0.33</a:t>
            </a:r>
            <a:endParaRPr lang="en-US" sz="1225" dirty="0"/>
          </a:p>
        </p:txBody>
      </p:sp>
      <p:sp>
        <p:nvSpPr>
          <p:cNvPr id="36" name="Text 33"/>
          <p:cNvSpPr/>
          <p:nvPr/>
        </p:nvSpPr>
        <p:spPr>
          <a:xfrm>
            <a:off x="8213288" y="3577590"/>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1.829</a:t>
            </a:r>
            <a:endParaRPr lang="en-US" sz="1225" dirty="0"/>
          </a:p>
        </p:txBody>
      </p:sp>
      <p:sp>
        <p:nvSpPr>
          <p:cNvPr id="37" name="Text 34"/>
          <p:cNvSpPr/>
          <p:nvPr/>
        </p:nvSpPr>
        <p:spPr>
          <a:xfrm>
            <a:off x="9690854" y="3577590"/>
            <a:ext cx="116276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0.072</a:t>
            </a:r>
            <a:endParaRPr lang="en-US" sz="1225" dirty="0"/>
          </a:p>
        </p:txBody>
      </p:sp>
      <p:sp>
        <p:nvSpPr>
          <p:cNvPr id="38" name="Text 35"/>
          <p:cNvSpPr/>
          <p:nvPr/>
        </p:nvSpPr>
        <p:spPr>
          <a:xfrm>
            <a:off x="3776782" y="4028003"/>
            <a:ext cx="116276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Speechiness</a:t>
            </a:r>
            <a:endParaRPr lang="en-US" sz="1225" dirty="0"/>
          </a:p>
        </p:txBody>
      </p:sp>
      <p:sp>
        <p:nvSpPr>
          <p:cNvPr id="39" name="Text 36"/>
          <p:cNvSpPr/>
          <p:nvPr/>
        </p:nvSpPr>
        <p:spPr>
          <a:xfrm>
            <a:off x="5258157" y="4028003"/>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0.276</a:t>
            </a:r>
            <a:endParaRPr lang="en-US" sz="1225" dirty="0"/>
          </a:p>
        </p:txBody>
      </p:sp>
      <p:sp>
        <p:nvSpPr>
          <p:cNvPr id="40" name="Text 37"/>
          <p:cNvSpPr/>
          <p:nvPr/>
        </p:nvSpPr>
        <p:spPr>
          <a:xfrm>
            <a:off x="6735723" y="4028003"/>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0.321</a:t>
            </a:r>
            <a:endParaRPr lang="en-US" sz="1225" dirty="0"/>
          </a:p>
        </p:txBody>
      </p:sp>
      <p:sp>
        <p:nvSpPr>
          <p:cNvPr id="41" name="Text 38"/>
          <p:cNvSpPr/>
          <p:nvPr/>
        </p:nvSpPr>
        <p:spPr>
          <a:xfrm>
            <a:off x="8213288" y="4028003"/>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0.86</a:t>
            </a:r>
            <a:endParaRPr lang="en-US" sz="1225" dirty="0"/>
          </a:p>
        </p:txBody>
      </p:sp>
      <p:sp>
        <p:nvSpPr>
          <p:cNvPr id="42" name="Text 39"/>
          <p:cNvSpPr/>
          <p:nvPr/>
        </p:nvSpPr>
        <p:spPr>
          <a:xfrm>
            <a:off x="9690854" y="4028003"/>
            <a:ext cx="116276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0.393</a:t>
            </a:r>
            <a:endParaRPr lang="en-US" sz="1225" dirty="0"/>
          </a:p>
        </p:txBody>
      </p:sp>
      <p:sp>
        <p:nvSpPr>
          <p:cNvPr id="43" name="Shape 40"/>
          <p:cNvSpPr/>
          <p:nvPr/>
        </p:nvSpPr>
        <p:spPr>
          <a:xfrm>
            <a:off x="3621167" y="4377571"/>
            <a:ext cx="7388066" cy="450413"/>
          </a:xfrm>
          <a:prstGeom prst="rect">
            <a:avLst/>
          </a:prstGeom>
          <a:solidFill>
            <a:srgbClr val="2D3033"/>
          </a:solidFill>
          <a:ln/>
        </p:spPr>
      </p:sp>
      <p:sp>
        <p:nvSpPr>
          <p:cNvPr id="44" name="Text 41"/>
          <p:cNvSpPr/>
          <p:nvPr/>
        </p:nvSpPr>
        <p:spPr>
          <a:xfrm>
            <a:off x="3776782" y="4478417"/>
            <a:ext cx="116276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Liveness</a:t>
            </a:r>
            <a:endParaRPr lang="en-US" sz="1225" dirty="0"/>
          </a:p>
        </p:txBody>
      </p:sp>
      <p:sp>
        <p:nvSpPr>
          <p:cNvPr id="45" name="Text 42"/>
          <p:cNvSpPr/>
          <p:nvPr/>
        </p:nvSpPr>
        <p:spPr>
          <a:xfrm>
            <a:off x="5258157" y="4478417"/>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0.206</a:t>
            </a:r>
            <a:endParaRPr lang="en-US" sz="1225" dirty="0"/>
          </a:p>
        </p:txBody>
      </p:sp>
      <p:sp>
        <p:nvSpPr>
          <p:cNvPr id="46" name="Text 43"/>
          <p:cNvSpPr/>
          <p:nvPr/>
        </p:nvSpPr>
        <p:spPr>
          <a:xfrm>
            <a:off x="6735723" y="4478417"/>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0.243</a:t>
            </a:r>
            <a:endParaRPr lang="en-US" sz="1225" dirty="0"/>
          </a:p>
        </p:txBody>
      </p:sp>
      <p:sp>
        <p:nvSpPr>
          <p:cNvPr id="47" name="Text 44"/>
          <p:cNvSpPr/>
          <p:nvPr/>
        </p:nvSpPr>
        <p:spPr>
          <a:xfrm>
            <a:off x="8213288" y="4478417"/>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0.851</a:t>
            </a:r>
            <a:endParaRPr lang="en-US" sz="1225" dirty="0"/>
          </a:p>
        </p:txBody>
      </p:sp>
      <p:sp>
        <p:nvSpPr>
          <p:cNvPr id="48" name="Text 45"/>
          <p:cNvSpPr/>
          <p:nvPr/>
        </p:nvSpPr>
        <p:spPr>
          <a:xfrm>
            <a:off x="9690854" y="4478417"/>
            <a:ext cx="116276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0.398</a:t>
            </a:r>
            <a:endParaRPr lang="en-US" sz="1225" dirty="0"/>
          </a:p>
        </p:txBody>
      </p:sp>
      <p:sp>
        <p:nvSpPr>
          <p:cNvPr id="49" name="Text 46"/>
          <p:cNvSpPr/>
          <p:nvPr/>
        </p:nvSpPr>
        <p:spPr>
          <a:xfrm>
            <a:off x="3776782" y="4928830"/>
            <a:ext cx="116276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Key</a:t>
            </a:r>
            <a:endParaRPr lang="en-US" sz="1225" dirty="0"/>
          </a:p>
        </p:txBody>
      </p:sp>
      <p:sp>
        <p:nvSpPr>
          <p:cNvPr id="50" name="Text 47"/>
          <p:cNvSpPr/>
          <p:nvPr/>
        </p:nvSpPr>
        <p:spPr>
          <a:xfrm>
            <a:off x="5258157" y="4928830"/>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-0.019</a:t>
            </a:r>
            <a:endParaRPr lang="en-US" sz="1225" dirty="0"/>
          </a:p>
        </p:txBody>
      </p:sp>
      <p:sp>
        <p:nvSpPr>
          <p:cNvPr id="51" name="Text 48"/>
          <p:cNvSpPr/>
          <p:nvPr/>
        </p:nvSpPr>
        <p:spPr>
          <a:xfrm>
            <a:off x="6735723" y="4928830"/>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0.009</a:t>
            </a:r>
            <a:endParaRPr lang="en-US" sz="1225" dirty="0"/>
          </a:p>
        </p:txBody>
      </p:sp>
      <p:sp>
        <p:nvSpPr>
          <p:cNvPr id="52" name="Text 49"/>
          <p:cNvSpPr/>
          <p:nvPr/>
        </p:nvSpPr>
        <p:spPr>
          <a:xfrm>
            <a:off x="8213288" y="4928830"/>
            <a:ext cx="115895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-1.973</a:t>
            </a:r>
            <a:endParaRPr lang="en-US" sz="1225" dirty="0"/>
          </a:p>
        </p:txBody>
      </p:sp>
      <p:sp>
        <p:nvSpPr>
          <p:cNvPr id="53" name="Text 50"/>
          <p:cNvSpPr/>
          <p:nvPr/>
        </p:nvSpPr>
        <p:spPr>
          <a:xfrm>
            <a:off x="9690854" y="4928830"/>
            <a:ext cx="1162764"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0.053</a:t>
            </a:r>
            <a:endParaRPr lang="en-US" sz="1225" dirty="0"/>
          </a:p>
        </p:txBody>
      </p:sp>
      <p:sp>
        <p:nvSpPr>
          <p:cNvPr id="54" name="Shape 51"/>
          <p:cNvSpPr/>
          <p:nvPr/>
        </p:nvSpPr>
        <p:spPr>
          <a:xfrm>
            <a:off x="3621167" y="5278398"/>
            <a:ext cx="7388066" cy="450413"/>
          </a:xfrm>
          <a:prstGeom prst="rect">
            <a:avLst/>
          </a:prstGeom>
          <a:solidFill>
            <a:srgbClr val="2D3033"/>
          </a:solidFill>
          <a:ln/>
        </p:spPr>
      </p:sp>
      <p:sp>
        <p:nvSpPr>
          <p:cNvPr id="55" name="Text 52"/>
          <p:cNvSpPr/>
          <p:nvPr/>
        </p:nvSpPr>
        <p:spPr>
          <a:xfrm>
            <a:off x="3776782" y="5379244"/>
            <a:ext cx="116276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Mode</a:t>
            </a:r>
            <a:endParaRPr lang="en-US" sz="1225" dirty="0"/>
          </a:p>
        </p:txBody>
      </p:sp>
      <p:sp>
        <p:nvSpPr>
          <p:cNvPr id="56" name="Text 53"/>
          <p:cNvSpPr/>
          <p:nvPr/>
        </p:nvSpPr>
        <p:spPr>
          <a:xfrm>
            <a:off x="5258157" y="5379244"/>
            <a:ext cx="115895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-0.198</a:t>
            </a:r>
            <a:endParaRPr lang="en-US" sz="1225" dirty="0"/>
          </a:p>
        </p:txBody>
      </p:sp>
      <p:sp>
        <p:nvSpPr>
          <p:cNvPr id="57" name="Text 54"/>
          <p:cNvSpPr/>
          <p:nvPr/>
        </p:nvSpPr>
        <p:spPr>
          <a:xfrm>
            <a:off x="6735723" y="5379244"/>
            <a:ext cx="115895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0.067</a:t>
            </a:r>
            <a:endParaRPr lang="en-US" sz="1225" dirty="0"/>
          </a:p>
        </p:txBody>
      </p:sp>
      <p:sp>
        <p:nvSpPr>
          <p:cNvPr id="58" name="Text 55"/>
          <p:cNvSpPr/>
          <p:nvPr/>
        </p:nvSpPr>
        <p:spPr>
          <a:xfrm>
            <a:off x="8213288" y="5379244"/>
            <a:ext cx="115895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-2.973</a:t>
            </a:r>
            <a:endParaRPr lang="en-US" sz="1225" dirty="0"/>
          </a:p>
        </p:txBody>
      </p:sp>
      <p:sp>
        <p:nvSpPr>
          <p:cNvPr id="59" name="Text 56"/>
          <p:cNvSpPr/>
          <p:nvPr/>
        </p:nvSpPr>
        <p:spPr>
          <a:xfrm>
            <a:off x="9690854" y="5379244"/>
            <a:ext cx="116276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0.004</a:t>
            </a:r>
            <a:endParaRPr lang="en-US" sz="1225" dirty="0"/>
          </a:p>
        </p:txBody>
      </p:sp>
      <p:sp>
        <p:nvSpPr>
          <p:cNvPr id="60" name="Text 57"/>
          <p:cNvSpPr/>
          <p:nvPr/>
        </p:nvSpPr>
        <p:spPr>
          <a:xfrm>
            <a:off x="3776782" y="5829657"/>
            <a:ext cx="116276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Year</a:t>
            </a:r>
            <a:endParaRPr lang="en-US" sz="1225" dirty="0"/>
          </a:p>
        </p:txBody>
      </p:sp>
      <p:sp>
        <p:nvSpPr>
          <p:cNvPr id="61" name="Text 58"/>
          <p:cNvSpPr/>
          <p:nvPr/>
        </p:nvSpPr>
        <p:spPr>
          <a:xfrm>
            <a:off x="5258157" y="5829657"/>
            <a:ext cx="115895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0.073</a:t>
            </a:r>
            <a:endParaRPr lang="en-US" sz="1225" dirty="0"/>
          </a:p>
        </p:txBody>
      </p:sp>
      <p:sp>
        <p:nvSpPr>
          <p:cNvPr id="62" name="Text 59"/>
          <p:cNvSpPr/>
          <p:nvPr/>
        </p:nvSpPr>
        <p:spPr>
          <a:xfrm>
            <a:off x="6735723" y="5829657"/>
            <a:ext cx="115895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0.023</a:t>
            </a:r>
            <a:endParaRPr lang="en-US" sz="1225" dirty="0"/>
          </a:p>
        </p:txBody>
      </p:sp>
      <p:sp>
        <p:nvSpPr>
          <p:cNvPr id="63" name="Text 60"/>
          <p:cNvSpPr/>
          <p:nvPr/>
        </p:nvSpPr>
        <p:spPr>
          <a:xfrm>
            <a:off x="8213288" y="5829657"/>
            <a:ext cx="115895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3.197</a:t>
            </a:r>
            <a:endParaRPr lang="en-US" sz="1225" dirty="0"/>
          </a:p>
        </p:txBody>
      </p:sp>
      <p:sp>
        <p:nvSpPr>
          <p:cNvPr id="64" name="Text 61"/>
          <p:cNvSpPr/>
          <p:nvPr/>
        </p:nvSpPr>
        <p:spPr>
          <a:xfrm>
            <a:off x="9690854" y="5829657"/>
            <a:ext cx="1162764"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0.002</a:t>
            </a:r>
            <a:endParaRPr lang="en-US" sz="1225" dirty="0"/>
          </a:p>
        </p:txBody>
      </p:sp>
      <p:sp>
        <p:nvSpPr>
          <p:cNvPr id="65" name="Text 62"/>
          <p:cNvSpPr/>
          <p:nvPr/>
        </p:nvSpPr>
        <p:spPr>
          <a:xfrm>
            <a:off x="3621167" y="6354128"/>
            <a:ext cx="7388066" cy="497443"/>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For every one-unit increase in the track's loudness in decibels, the peak position on the Billboard 'Hot 100' increases by approximately 0.066 units.</a:t>
            </a:r>
            <a:endParaRPr lang="en-US" sz="1225" dirty="0"/>
          </a:p>
        </p:txBody>
      </p:sp>
      <p:sp>
        <p:nvSpPr>
          <p:cNvPr id="66" name="Text 63"/>
          <p:cNvSpPr/>
          <p:nvPr/>
        </p:nvSpPr>
        <p:spPr>
          <a:xfrm>
            <a:off x="3621167" y="7026473"/>
            <a:ext cx="7388066" cy="497443"/>
          </a:xfrm>
          <a:prstGeom prst="rect">
            <a:avLst/>
          </a:prstGeom>
          <a:noFill/>
          <a:ln/>
        </p:spPr>
        <p:txBody>
          <a:bodyPr wrap="squar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For every one-unit increase in the track's perceived intensity and activity, the peak position on the Billboard 'Hot 100' decreases by approximately 0.801 units.</a:t>
            </a:r>
            <a:endParaRPr lang="en-US" sz="1225" dirty="0"/>
          </a:p>
        </p:txBody>
      </p:sp>
      <p:sp>
        <p:nvSpPr>
          <p:cNvPr id="67" name="Text 64"/>
          <p:cNvSpPr/>
          <p:nvPr/>
        </p:nvSpPr>
        <p:spPr>
          <a:xfrm>
            <a:off x="3621167" y="7698819"/>
            <a:ext cx="7388066" cy="497443"/>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Tracks derived from a minor scale tend to have a lower peak position on the Billboard 'Hot 100' compared to tracks derived from a major scale.</a:t>
            </a:r>
            <a:endParaRPr lang="en-US" sz="1225" dirty="0"/>
          </a:p>
        </p:txBody>
      </p:sp>
      <p:sp>
        <p:nvSpPr>
          <p:cNvPr id="68" name="Text 65"/>
          <p:cNvSpPr/>
          <p:nvPr/>
        </p:nvSpPr>
        <p:spPr>
          <a:xfrm>
            <a:off x="3621167" y="8371165"/>
            <a:ext cx="7388066" cy="497443"/>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For every one-year increase in the track's year of release, the peak position on the Billboard 'Hot 100' increases by approximately 0.073 units.</a:t>
            </a:r>
            <a:endParaRPr lang="en-US" sz="1225" dirty="0"/>
          </a:p>
        </p:txBody>
      </p:sp>
      <p:pic>
        <p:nvPicPr>
          <p:cNvPr id="69" name="Image 1" descr="preencoded.png">
            <a:hlinkClick r:id="rId3" tooltip=""/>
          </p:cNvPr>
          <p:cNvPicPr>
            <a:picLocks noChangeAspect="1"/>
          </p:cNvPicPr>
          <p:nvPr/>
        </p:nvPicPr>
        <p:blipFill>
          <a:blip r:embed="rId2"/>
          <a:stretch>
            <a:fillRect/>
          </a:stretch>
        </p:blipFill>
        <p:spPr>
          <a:xfrm>
            <a:off x="12242153" y="7589520"/>
            <a:ext cx="2296807" cy="5486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442484"/>
          </a:xfrm>
          <a:prstGeom prst="rect">
            <a:avLst/>
          </a:prstGeom>
          <a:solidFill>
            <a:srgbClr val="1B1C1D"/>
          </a:solidFill>
          <a:ln/>
        </p:spPr>
      </p:sp>
      <p:sp>
        <p:nvSpPr>
          <p:cNvPr id="4" name="Text 1"/>
          <p:cNvSpPr/>
          <p:nvPr/>
        </p:nvSpPr>
        <p:spPr>
          <a:xfrm>
            <a:off x="3621167" y="427673"/>
            <a:ext cx="4944428" cy="486013"/>
          </a:xfrm>
          <a:prstGeom prst="rect">
            <a:avLst/>
          </a:prstGeom>
          <a:noFill/>
          <a:ln/>
        </p:spPr>
        <p:txBody>
          <a:bodyPr wrap="none" rtlCol="0" anchor="t"/>
          <a:lstStyle/>
          <a:p>
            <a:pPr indent="0" marL="0">
              <a:lnSpc>
                <a:spcPts val="3827"/>
              </a:lnSpc>
              <a:buNone/>
            </a:pPr>
            <a:r>
              <a:rPr lang="en-US" sz="3062" dirty="0">
                <a:solidFill>
                  <a:srgbClr val="AE8625"/>
                </a:solidFill>
                <a:latin typeface="Prata" pitchFamily="34" charset="0"/>
                <a:ea typeface="Prata" pitchFamily="34" charset="-122"/>
                <a:cs typeface="Prata" pitchFamily="34" charset="-120"/>
              </a:rPr>
              <a:t>Comparison of the Models</a:t>
            </a:r>
            <a:endParaRPr lang="en-US" sz="3062" dirty="0"/>
          </a:p>
        </p:txBody>
      </p:sp>
      <p:sp>
        <p:nvSpPr>
          <p:cNvPr id="5" name="Text 2"/>
          <p:cNvSpPr/>
          <p:nvPr/>
        </p:nvSpPr>
        <p:spPr>
          <a:xfrm>
            <a:off x="3776662" y="1325523"/>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Model</a:t>
            </a:r>
            <a:endParaRPr lang="en-US" sz="1225" dirty="0"/>
          </a:p>
        </p:txBody>
      </p:sp>
      <p:sp>
        <p:nvSpPr>
          <p:cNvPr id="6" name="Text 3"/>
          <p:cNvSpPr/>
          <p:nvPr/>
        </p:nvSpPr>
        <p:spPr>
          <a:xfrm>
            <a:off x="5627489" y="1325523"/>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RMSE</a:t>
            </a:r>
            <a:endParaRPr lang="en-US" sz="1225" dirty="0"/>
          </a:p>
        </p:txBody>
      </p:sp>
      <p:sp>
        <p:nvSpPr>
          <p:cNvPr id="7" name="Text 4"/>
          <p:cNvSpPr/>
          <p:nvPr/>
        </p:nvSpPr>
        <p:spPr>
          <a:xfrm>
            <a:off x="7474506" y="1325523"/>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Rsquared</a:t>
            </a:r>
            <a:endParaRPr lang="en-US" sz="1225" dirty="0"/>
          </a:p>
        </p:txBody>
      </p:sp>
      <p:sp>
        <p:nvSpPr>
          <p:cNvPr id="8" name="Text 5"/>
          <p:cNvSpPr/>
          <p:nvPr/>
        </p:nvSpPr>
        <p:spPr>
          <a:xfrm>
            <a:off x="9321522" y="1325523"/>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MAE</a:t>
            </a:r>
            <a:endParaRPr lang="en-US" sz="1225" dirty="0"/>
          </a:p>
        </p:txBody>
      </p:sp>
      <p:sp>
        <p:nvSpPr>
          <p:cNvPr id="9" name="Shape 6"/>
          <p:cNvSpPr/>
          <p:nvPr/>
        </p:nvSpPr>
        <p:spPr>
          <a:xfrm>
            <a:off x="3621167" y="1675090"/>
            <a:ext cx="7388066" cy="450413"/>
          </a:xfrm>
          <a:prstGeom prst="rect">
            <a:avLst/>
          </a:prstGeom>
          <a:solidFill>
            <a:srgbClr val="2D3033"/>
          </a:solidFill>
          <a:ln/>
        </p:spPr>
      </p:sp>
      <p:sp>
        <p:nvSpPr>
          <p:cNvPr id="10" name="Text 7"/>
          <p:cNvSpPr/>
          <p:nvPr/>
        </p:nvSpPr>
        <p:spPr>
          <a:xfrm>
            <a:off x="3776662" y="1775936"/>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Linear Regression</a:t>
            </a:r>
            <a:endParaRPr lang="en-US" sz="1225" dirty="0"/>
          </a:p>
        </p:txBody>
      </p:sp>
      <p:sp>
        <p:nvSpPr>
          <p:cNvPr id="11" name="Text 8"/>
          <p:cNvSpPr/>
          <p:nvPr/>
        </p:nvSpPr>
        <p:spPr>
          <a:xfrm>
            <a:off x="5627489" y="1775936"/>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0.279</a:t>
            </a:r>
            <a:endParaRPr lang="en-US" sz="1225" dirty="0"/>
          </a:p>
        </p:txBody>
      </p:sp>
      <p:sp>
        <p:nvSpPr>
          <p:cNvPr id="12" name="Text 9"/>
          <p:cNvSpPr/>
          <p:nvPr/>
        </p:nvSpPr>
        <p:spPr>
          <a:xfrm>
            <a:off x="7474506" y="1775936"/>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0.306</a:t>
            </a:r>
            <a:endParaRPr lang="en-US" sz="1225" dirty="0"/>
          </a:p>
        </p:txBody>
      </p:sp>
      <p:sp>
        <p:nvSpPr>
          <p:cNvPr id="13" name="Text 10"/>
          <p:cNvSpPr/>
          <p:nvPr/>
        </p:nvSpPr>
        <p:spPr>
          <a:xfrm>
            <a:off x="9321522" y="1775936"/>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0.221</a:t>
            </a:r>
            <a:endParaRPr lang="en-US" sz="1225" dirty="0"/>
          </a:p>
        </p:txBody>
      </p:sp>
      <p:sp>
        <p:nvSpPr>
          <p:cNvPr id="14" name="Text 11"/>
          <p:cNvSpPr/>
          <p:nvPr/>
        </p:nvSpPr>
        <p:spPr>
          <a:xfrm>
            <a:off x="3776662" y="2226350"/>
            <a:ext cx="1532215" cy="497443"/>
          </a:xfrm>
          <a:prstGeom prst="rect">
            <a:avLst/>
          </a:prstGeom>
          <a:noFill/>
          <a:ln/>
        </p:spPr>
        <p:txBody>
          <a:bodyPr wrap="squar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Random Forest (Untuned)</a:t>
            </a:r>
            <a:endParaRPr lang="en-US" sz="1225" dirty="0"/>
          </a:p>
        </p:txBody>
      </p:sp>
      <p:sp>
        <p:nvSpPr>
          <p:cNvPr id="15" name="Text 12"/>
          <p:cNvSpPr/>
          <p:nvPr/>
        </p:nvSpPr>
        <p:spPr>
          <a:xfrm>
            <a:off x="5627489" y="2226350"/>
            <a:ext cx="1528405"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0.257</a:t>
            </a:r>
            <a:endParaRPr lang="en-US" sz="1225" dirty="0"/>
          </a:p>
        </p:txBody>
      </p:sp>
      <p:sp>
        <p:nvSpPr>
          <p:cNvPr id="16" name="Text 13"/>
          <p:cNvSpPr/>
          <p:nvPr/>
        </p:nvSpPr>
        <p:spPr>
          <a:xfrm>
            <a:off x="7474506" y="2226350"/>
            <a:ext cx="1528405"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0.304</a:t>
            </a:r>
            <a:endParaRPr lang="en-US" sz="1225" dirty="0"/>
          </a:p>
        </p:txBody>
      </p:sp>
      <p:sp>
        <p:nvSpPr>
          <p:cNvPr id="17" name="Text 14"/>
          <p:cNvSpPr/>
          <p:nvPr/>
        </p:nvSpPr>
        <p:spPr>
          <a:xfrm>
            <a:off x="9321522" y="2226350"/>
            <a:ext cx="1532215" cy="248722"/>
          </a:xfrm>
          <a:prstGeom prst="rect">
            <a:avLst/>
          </a:prstGeom>
          <a:noFill/>
          <a:ln/>
        </p:spPr>
        <p:txBody>
          <a:bodyPr wrap="none" rtlCol="0" anchor="t"/>
          <a:lstStyle/>
          <a:p>
            <a:pPr indent="0" marL="0">
              <a:lnSpc>
                <a:spcPts val="1960"/>
              </a:lnSpc>
              <a:buNone/>
            </a:pPr>
            <a:r>
              <a:rPr lang="en-US" sz="1225" b="1" dirty="0">
                <a:solidFill>
                  <a:srgbClr val="CFCBBF"/>
                </a:solidFill>
                <a:latin typeface="Raleway" pitchFamily="34" charset="0"/>
                <a:ea typeface="Raleway" pitchFamily="34" charset="-122"/>
                <a:cs typeface="Raleway" pitchFamily="34" charset="-120"/>
              </a:rPr>
              <a:t>0.211</a:t>
            </a:r>
            <a:endParaRPr lang="en-US" sz="1225" dirty="0"/>
          </a:p>
        </p:txBody>
      </p:sp>
      <p:sp>
        <p:nvSpPr>
          <p:cNvPr id="18" name="Shape 15"/>
          <p:cNvSpPr/>
          <p:nvPr/>
        </p:nvSpPr>
        <p:spPr>
          <a:xfrm>
            <a:off x="3621167" y="2824639"/>
            <a:ext cx="7388066" cy="699135"/>
          </a:xfrm>
          <a:prstGeom prst="rect">
            <a:avLst/>
          </a:prstGeom>
          <a:solidFill>
            <a:srgbClr val="2D3033"/>
          </a:solidFill>
          <a:ln/>
        </p:spPr>
      </p:sp>
      <p:sp>
        <p:nvSpPr>
          <p:cNvPr id="19" name="Text 16"/>
          <p:cNvSpPr/>
          <p:nvPr/>
        </p:nvSpPr>
        <p:spPr>
          <a:xfrm>
            <a:off x="3776662" y="2925485"/>
            <a:ext cx="1532215" cy="497443"/>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Random Forest (Tuned)</a:t>
            </a:r>
            <a:endParaRPr lang="en-US" sz="1225" dirty="0"/>
          </a:p>
        </p:txBody>
      </p:sp>
      <p:sp>
        <p:nvSpPr>
          <p:cNvPr id="20" name="Text 17"/>
          <p:cNvSpPr/>
          <p:nvPr/>
        </p:nvSpPr>
        <p:spPr>
          <a:xfrm>
            <a:off x="5627489" y="2925485"/>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0.271</a:t>
            </a:r>
            <a:endParaRPr lang="en-US" sz="1225" dirty="0"/>
          </a:p>
        </p:txBody>
      </p:sp>
      <p:sp>
        <p:nvSpPr>
          <p:cNvPr id="21" name="Text 18"/>
          <p:cNvSpPr/>
          <p:nvPr/>
        </p:nvSpPr>
        <p:spPr>
          <a:xfrm>
            <a:off x="7474506" y="2925485"/>
            <a:ext cx="152840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0.282</a:t>
            </a:r>
            <a:endParaRPr lang="en-US" sz="1225" dirty="0"/>
          </a:p>
        </p:txBody>
      </p:sp>
      <p:sp>
        <p:nvSpPr>
          <p:cNvPr id="22" name="Text 19"/>
          <p:cNvSpPr/>
          <p:nvPr/>
        </p:nvSpPr>
        <p:spPr>
          <a:xfrm>
            <a:off x="9321522" y="2925485"/>
            <a:ext cx="1532215"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0.223</a:t>
            </a:r>
            <a:endParaRPr lang="en-US" sz="1225" dirty="0"/>
          </a:p>
        </p:txBody>
      </p:sp>
      <p:sp>
        <p:nvSpPr>
          <p:cNvPr id="23" name="Text 20"/>
          <p:cNvSpPr/>
          <p:nvPr/>
        </p:nvSpPr>
        <p:spPr>
          <a:xfrm>
            <a:off x="3621167" y="3698677"/>
            <a:ext cx="7388066" cy="497443"/>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The linear regression model has a moderate performance in predicting the outcome variable. It has a relatively higher RMSE compared to the other models, indicating larger prediction errors.</a:t>
            </a:r>
            <a:endParaRPr lang="en-US" sz="1225" dirty="0"/>
          </a:p>
        </p:txBody>
      </p:sp>
      <p:sp>
        <p:nvSpPr>
          <p:cNvPr id="24" name="Text 21"/>
          <p:cNvSpPr/>
          <p:nvPr/>
        </p:nvSpPr>
        <p:spPr>
          <a:xfrm>
            <a:off x="3621167" y="4371023"/>
            <a:ext cx="7388066" cy="497443"/>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Among the three models, the untuned random forest model performs the best overall, with the lowest RMSE and MAE values.</a:t>
            </a:r>
            <a:endParaRPr lang="en-US" sz="1225" dirty="0"/>
          </a:p>
        </p:txBody>
      </p:sp>
      <p:sp>
        <p:nvSpPr>
          <p:cNvPr id="25" name="Text 22"/>
          <p:cNvSpPr/>
          <p:nvPr/>
        </p:nvSpPr>
        <p:spPr>
          <a:xfrm>
            <a:off x="3777139" y="5144214"/>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Model</a:t>
            </a:r>
            <a:endParaRPr lang="en-US" sz="1225" dirty="0"/>
          </a:p>
        </p:txBody>
      </p:sp>
      <p:sp>
        <p:nvSpPr>
          <p:cNvPr id="26" name="Text 23"/>
          <p:cNvSpPr/>
          <p:nvPr/>
        </p:nvSpPr>
        <p:spPr>
          <a:xfrm>
            <a:off x="6243042" y="5144214"/>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RMSE</a:t>
            </a:r>
            <a:endParaRPr lang="en-US" sz="1225" dirty="0"/>
          </a:p>
        </p:txBody>
      </p:sp>
      <p:sp>
        <p:nvSpPr>
          <p:cNvPr id="27" name="Text 24"/>
          <p:cNvSpPr/>
          <p:nvPr/>
        </p:nvSpPr>
        <p:spPr>
          <a:xfrm>
            <a:off x="8705136" y="5144214"/>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MAE</a:t>
            </a:r>
            <a:endParaRPr lang="en-US" sz="1225" dirty="0"/>
          </a:p>
        </p:txBody>
      </p:sp>
      <p:sp>
        <p:nvSpPr>
          <p:cNvPr id="28" name="Shape 25"/>
          <p:cNvSpPr/>
          <p:nvPr/>
        </p:nvSpPr>
        <p:spPr>
          <a:xfrm>
            <a:off x="3621167" y="5493782"/>
            <a:ext cx="7387233" cy="450413"/>
          </a:xfrm>
          <a:prstGeom prst="rect">
            <a:avLst/>
          </a:prstGeom>
          <a:solidFill>
            <a:srgbClr val="2D3033"/>
          </a:solidFill>
          <a:ln/>
        </p:spPr>
      </p:sp>
      <p:sp>
        <p:nvSpPr>
          <p:cNvPr id="29" name="Text 26"/>
          <p:cNvSpPr/>
          <p:nvPr/>
        </p:nvSpPr>
        <p:spPr>
          <a:xfrm>
            <a:off x="3777139" y="5594628"/>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Linear Regression</a:t>
            </a:r>
            <a:endParaRPr lang="en-US" sz="1225" dirty="0"/>
          </a:p>
        </p:txBody>
      </p:sp>
      <p:sp>
        <p:nvSpPr>
          <p:cNvPr id="30" name="Text 27"/>
          <p:cNvSpPr/>
          <p:nvPr/>
        </p:nvSpPr>
        <p:spPr>
          <a:xfrm>
            <a:off x="6243042" y="5594628"/>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0.238</a:t>
            </a:r>
            <a:endParaRPr lang="en-US" sz="1225" dirty="0"/>
          </a:p>
        </p:txBody>
      </p:sp>
      <p:sp>
        <p:nvSpPr>
          <p:cNvPr id="31" name="Text 28"/>
          <p:cNvSpPr/>
          <p:nvPr/>
        </p:nvSpPr>
        <p:spPr>
          <a:xfrm>
            <a:off x="8705136" y="5594628"/>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0.185</a:t>
            </a:r>
            <a:endParaRPr lang="en-US" sz="1225" dirty="0"/>
          </a:p>
        </p:txBody>
      </p:sp>
      <p:sp>
        <p:nvSpPr>
          <p:cNvPr id="32" name="Text 29"/>
          <p:cNvSpPr/>
          <p:nvPr/>
        </p:nvSpPr>
        <p:spPr>
          <a:xfrm>
            <a:off x="3777139" y="6045041"/>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Ranger (Untuned)</a:t>
            </a:r>
            <a:endParaRPr lang="en-US" sz="1225" dirty="0"/>
          </a:p>
        </p:txBody>
      </p:sp>
      <p:sp>
        <p:nvSpPr>
          <p:cNvPr id="33" name="Text 30"/>
          <p:cNvSpPr/>
          <p:nvPr/>
        </p:nvSpPr>
        <p:spPr>
          <a:xfrm>
            <a:off x="6243042" y="6045041"/>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0.129</a:t>
            </a:r>
            <a:endParaRPr lang="en-US" sz="1225" dirty="0"/>
          </a:p>
        </p:txBody>
      </p:sp>
      <p:sp>
        <p:nvSpPr>
          <p:cNvPr id="34" name="Text 31"/>
          <p:cNvSpPr/>
          <p:nvPr/>
        </p:nvSpPr>
        <p:spPr>
          <a:xfrm>
            <a:off x="8705136" y="6045041"/>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0.101</a:t>
            </a:r>
            <a:endParaRPr lang="en-US" sz="1225" dirty="0"/>
          </a:p>
        </p:txBody>
      </p:sp>
      <p:sp>
        <p:nvSpPr>
          <p:cNvPr id="35" name="Shape 32"/>
          <p:cNvSpPr/>
          <p:nvPr/>
        </p:nvSpPr>
        <p:spPr>
          <a:xfrm>
            <a:off x="3621167" y="6394609"/>
            <a:ext cx="7387233" cy="450413"/>
          </a:xfrm>
          <a:prstGeom prst="rect">
            <a:avLst/>
          </a:prstGeom>
          <a:solidFill>
            <a:srgbClr val="2D3033"/>
          </a:solidFill>
          <a:ln/>
        </p:spPr>
      </p:sp>
      <p:sp>
        <p:nvSpPr>
          <p:cNvPr id="36" name="Text 33"/>
          <p:cNvSpPr/>
          <p:nvPr/>
        </p:nvSpPr>
        <p:spPr>
          <a:xfrm>
            <a:off x="3777139" y="6495455"/>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Ranger (Tuned)</a:t>
            </a:r>
            <a:endParaRPr lang="en-US" sz="1225" dirty="0"/>
          </a:p>
        </p:txBody>
      </p:sp>
      <p:sp>
        <p:nvSpPr>
          <p:cNvPr id="37" name="Text 34"/>
          <p:cNvSpPr/>
          <p:nvPr/>
        </p:nvSpPr>
        <p:spPr>
          <a:xfrm>
            <a:off x="6243042" y="6495455"/>
            <a:ext cx="214348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0.127</a:t>
            </a:r>
            <a:endParaRPr lang="en-US" sz="1225" dirty="0"/>
          </a:p>
        </p:txBody>
      </p:sp>
      <p:sp>
        <p:nvSpPr>
          <p:cNvPr id="38" name="Text 35"/>
          <p:cNvSpPr/>
          <p:nvPr/>
        </p:nvSpPr>
        <p:spPr>
          <a:xfrm>
            <a:off x="8705136" y="6495455"/>
            <a:ext cx="2147292" cy="248722"/>
          </a:xfrm>
          <a:prstGeom prst="rect">
            <a:avLst/>
          </a:prstGeom>
          <a:noFill/>
          <a:ln/>
        </p:spPr>
        <p:txBody>
          <a:bodyPr wrap="non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0.101</a:t>
            </a:r>
            <a:endParaRPr lang="en-US" sz="1225" dirty="0"/>
          </a:p>
        </p:txBody>
      </p:sp>
      <p:sp>
        <p:nvSpPr>
          <p:cNvPr id="39" name="Text 36"/>
          <p:cNvSpPr/>
          <p:nvPr/>
        </p:nvSpPr>
        <p:spPr>
          <a:xfrm>
            <a:off x="3621167" y="7019925"/>
            <a:ext cx="7388066" cy="994886"/>
          </a:xfrm>
          <a:prstGeom prst="rect">
            <a:avLst/>
          </a:prstGeom>
          <a:noFill/>
          <a:ln/>
        </p:spPr>
        <p:txBody>
          <a:bodyPr wrap="square" rtlCol="0" anchor="t"/>
          <a:lstStyle/>
          <a:p>
            <a:pPr indent="0" marL="0">
              <a:lnSpc>
                <a:spcPts val="1960"/>
              </a:lnSpc>
              <a:buNone/>
            </a:pPr>
            <a:r>
              <a:rPr lang="en-US" sz="1225" dirty="0">
                <a:solidFill>
                  <a:srgbClr val="CFCBBF"/>
                </a:solidFill>
                <a:latin typeface="Raleway" pitchFamily="34" charset="0"/>
                <a:ea typeface="Raleway" pitchFamily="34" charset="-122"/>
                <a:cs typeface="Raleway" pitchFamily="34" charset="-120"/>
              </a:rPr>
              <a:t>Both the untuned and tuned ranger models outperform the linear regression model in terms of prediction accuracy, as indicated by their lower RMSE and MAE values. The similarity in RMSE and MAE between the untuned and tuned ranger models suggests that tuning hyperparameters did not significantly improve prediction accuracy in this case.</a:t>
            </a:r>
            <a:endParaRPr lang="en-US" sz="1225" dirty="0"/>
          </a:p>
        </p:txBody>
      </p:sp>
      <p:pic>
        <p:nvPicPr>
          <p:cNvPr id="40" name="Image 1" descr="preencoded.png">
            <a:hlinkClick r:id="rId3" tooltip=""/>
          </p:cNvPr>
          <p:cNvPicPr>
            <a:picLocks noChangeAspect="1"/>
          </p:cNvPicPr>
          <p:nvPr/>
        </p:nvPicPr>
        <p:blipFill>
          <a:blip r:embed="rId2"/>
          <a:stretch>
            <a:fillRect/>
          </a:stretch>
        </p:blipFill>
        <p:spPr>
          <a:xfrm>
            <a:off x="12242153" y="7589520"/>
            <a:ext cx="2296807" cy="54864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2024-04-24T20:41:41Z</dcterms:created>
  <dcterms:modified xsi:type="dcterms:W3CDTF">2024-04-24T20:41:41Z</dcterms:modified>
</cp:coreProperties>
</file>